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7"/>
  </p:notesMasterIdLst>
  <p:handoutMasterIdLst>
    <p:handoutMasterId r:id="rId98"/>
  </p:handoutMasterIdLst>
  <p:sldIdLst>
    <p:sldId id="281" r:id="rId5"/>
    <p:sldId id="1443" r:id="rId6"/>
    <p:sldId id="1441" r:id="rId7"/>
    <p:sldId id="1032" r:id="rId8"/>
    <p:sldId id="1033" r:id="rId9"/>
    <p:sldId id="1034" r:id="rId10"/>
    <p:sldId id="1035" r:id="rId11"/>
    <p:sldId id="1036" r:id="rId12"/>
    <p:sldId id="1037" r:id="rId13"/>
    <p:sldId id="1038" r:id="rId14"/>
    <p:sldId id="1039" r:id="rId15"/>
    <p:sldId id="1040" r:id="rId16"/>
    <p:sldId id="1041" r:id="rId17"/>
    <p:sldId id="1435" r:id="rId18"/>
    <p:sldId id="1042" r:id="rId19"/>
    <p:sldId id="1054" r:id="rId20"/>
    <p:sldId id="1056" r:id="rId21"/>
    <p:sldId id="1059" r:id="rId22"/>
    <p:sldId id="1060" r:id="rId23"/>
    <p:sldId id="1061" r:id="rId24"/>
    <p:sldId id="1062" r:id="rId25"/>
    <p:sldId id="1063" r:id="rId26"/>
    <p:sldId id="1064" r:id="rId27"/>
    <p:sldId id="1065" r:id="rId28"/>
    <p:sldId id="1066" r:id="rId29"/>
    <p:sldId id="1067" r:id="rId30"/>
    <p:sldId id="1068" r:id="rId31"/>
    <p:sldId id="1069" r:id="rId32"/>
    <p:sldId id="1070" r:id="rId33"/>
    <p:sldId id="1072" r:id="rId34"/>
    <p:sldId id="1087" r:id="rId35"/>
    <p:sldId id="1088" r:id="rId36"/>
    <p:sldId id="1089" r:id="rId37"/>
    <p:sldId id="1091" r:id="rId38"/>
    <p:sldId id="1092" r:id="rId39"/>
    <p:sldId id="1093" r:id="rId40"/>
    <p:sldId id="1094" r:id="rId41"/>
    <p:sldId id="1095" r:id="rId42"/>
    <p:sldId id="1096" r:id="rId43"/>
    <p:sldId id="1097" r:id="rId44"/>
    <p:sldId id="1098" r:id="rId45"/>
    <p:sldId id="1099" r:id="rId46"/>
    <p:sldId id="1100" r:id="rId47"/>
    <p:sldId id="1101" r:id="rId48"/>
    <p:sldId id="1102" r:id="rId49"/>
    <p:sldId id="1103" r:id="rId50"/>
    <p:sldId id="1116" r:id="rId51"/>
    <p:sldId id="1117" r:id="rId52"/>
    <p:sldId id="1118" r:id="rId53"/>
    <p:sldId id="1120" r:id="rId54"/>
    <p:sldId id="1121" r:id="rId55"/>
    <p:sldId id="1122" r:id="rId56"/>
    <p:sldId id="1207" r:id="rId57"/>
    <p:sldId id="1125" r:id="rId58"/>
    <p:sldId id="1127" r:id="rId59"/>
    <p:sldId id="1128" r:id="rId60"/>
    <p:sldId id="1434" r:id="rId61"/>
    <p:sldId id="1130" r:id="rId62"/>
    <p:sldId id="1143" r:id="rId63"/>
    <p:sldId id="1147" r:id="rId64"/>
    <p:sldId id="1148" r:id="rId65"/>
    <p:sldId id="1150" r:id="rId66"/>
    <p:sldId id="1151" r:id="rId67"/>
    <p:sldId id="1208" r:id="rId68"/>
    <p:sldId id="1209" r:id="rId69"/>
    <p:sldId id="1154" r:id="rId70"/>
    <p:sldId id="1210" r:id="rId71"/>
    <p:sldId id="1212" r:id="rId72"/>
    <p:sldId id="1211" r:id="rId73"/>
    <p:sldId id="1222" r:id="rId74"/>
    <p:sldId id="1175" r:id="rId75"/>
    <p:sldId id="1176" r:id="rId76"/>
    <p:sldId id="1177" r:id="rId77"/>
    <p:sldId id="1223" r:id="rId78"/>
    <p:sldId id="1224" r:id="rId79"/>
    <p:sldId id="1225" r:id="rId80"/>
    <p:sldId id="1226" r:id="rId81"/>
    <p:sldId id="1227" r:id="rId82"/>
    <p:sldId id="1228" r:id="rId83"/>
    <p:sldId id="1229" r:id="rId84"/>
    <p:sldId id="1230" r:id="rId85"/>
    <p:sldId id="1231" r:id="rId86"/>
    <p:sldId id="1232" r:id="rId87"/>
    <p:sldId id="1233" r:id="rId88"/>
    <p:sldId id="1234" r:id="rId89"/>
    <p:sldId id="1235" r:id="rId90"/>
    <p:sldId id="1236" r:id="rId91"/>
    <p:sldId id="1239" r:id="rId92"/>
    <p:sldId id="1243" r:id="rId93"/>
    <p:sldId id="1241" r:id="rId94"/>
    <p:sldId id="1242" r:id="rId95"/>
    <p:sldId id="771" r:id="rId96"/>
  </p:sldIdLst>
  <p:sldSz cx="9144000" cy="6858000" type="screen4x3"/>
  <p:notesSz cx="6858000" cy="9926638"/>
  <p:custDataLst>
    <p:tags r:id="rId99"/>
  </p:custData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tur Iwanicki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EFFF"/>
    <a:srgbClr val="EBFFFF"/>
    <a:srgbClr val="D1FFFF"/>
    <a:srgbClr val="FFD300"/>
    <a:srgbClr val="B9C4CA"/>
    <a:srgbClr val="90989E"/>
    <a:srgbClr val="4F5251"/>
    <a:srgbClr val="3F050D"/>
    <a:srgbClr val="5C0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6" autoAdjust="0"/>
    <p:restoredTop sz="85449" autoAdjust="0"/>
  </p:normalViewPr>
  <p:slideViewPr>
    <p:cSldViewPr>
      <p:cViewPr>
        <p:scale>
          <a:sx n="66" d="100"/>
          <a:sy n="66" d="100"/>
        </p:scale>
        <p:origin x="-144" y="-211"/>
      </p:cViewPr>
      <p:guideLst>
        <p:guide orient="horz" pos="2160"/>
        <p:guide orient="horz" pos="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ags" Target="tags/tag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10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A1319-7756-4DDA-B44D-10C9C9072268}" type="datetimeFigureOut">
              <a:rPr lang="en-GB" smtClean="0"/>
              <a:t>27/10/2015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BCB0A-237B-4F78-9BEC-1AF8CC59E6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514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D1E4A21-066F-4EC3-837D-2DEDF384F560}" type="datetimeFigureOut">
              <a:rPr lang="fr-FR"/>
              <a:pPr>
                <a:defRPr/>
              </a:pPr>
              <a:t>27/10/2015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9428583"/>
            <a:ext cx="29718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DF7D87-55F9-4FC4-8E4C-52E30D31F42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0906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166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021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292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195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243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869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55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617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97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713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399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905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708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673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56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430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13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531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477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313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049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312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218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742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955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437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923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641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332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834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903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819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1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272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587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250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378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6849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255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6648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9321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2104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1121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97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2240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1186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5764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966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8026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8508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1145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477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159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0524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466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5088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84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4617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40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0187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7290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0529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8198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5196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169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2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1897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3484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2673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6244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8517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427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3044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5855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8237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1824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632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8483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457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0953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989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F7D87-55F9-4FC4-8E4C-52E30D31F423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53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25413" y="-171450"/>
            <a:ext cx="9280526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Le sel en +\Realisations\TBWA\120117 Microelectronics\ST_Bloc marque_Qi_H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84213" y="5878513"/>
            <a:ext cx="24479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01284" y="1687556"/>
            <a:ext cx="7772400" cy="147002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01284" y="3402496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7496"/>
            <a:ext cx="8229600" cy="123880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A1299FCA-C490-4C43-AA02-A6096FBC69E9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2568207-DF40-45BA-9340-2AA41162000B}" type="datetime1">
              <a:rPr lang="fr-FR" smtClean="0"/>
              <a:t>27/10/2015</a:t>
            </a:fld>
            <a:endParaRPr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 l="18262" r="10397" b="48524"/>
          <a:stretch>
            <a:fillRect/>
          </a:stretch>
        </p:blipFill>
        <p:spPr bwMode="auto">
          <a:xfrm>
            <a:off x="0" y="4763"/>
            <a:ext cx="91440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5056" y="4281115"/>
            <a:ext cx="7772400" cy="1362075"/>
          </a:xfrm>
        </p:spPr>
        <p:txBody>
          <a:bodyPr anchor="t">
            <a:normAutofit/>
          </a:bodyPr>
          <a:lstStyle>
            <a:lvl1pPr algn="l">
              <a:defRPr sz="4000" b="0" cap="none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022F87-24B0-41D2-B4A9-5E30A9FEDC5E}" type="datetime1">
              <a:rPr lang="fr-FR" smtClean="0"/>
              <a:t>27/10/2015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/>
          </p:nvPr>
        </p:nvSpPr>
        <p:spPr>
          <a:xfrm>
            <a:off x="4637856" y="1288148"/>
            <a:ext cx="4038600" cy="4680000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5" name="Espace réservé du numéro de diapositiv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8DEED-829C-47B1-842D-CFFF7E5C2B9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E00B44-21EA-424A-B693-978D28021F12}" type="datetime1">
              <a:rPr lang="fr-FR" smtClean="0"/>
              <a:t>27/10/2015</a:t>
            </a:fld>
            <a:endParaRPr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BB716-59AC-4EF3-AEB3-49E4EB5AB54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401205D-2679-4020-88FF-E8612624913F}" type="datetime1">
              <a:rPr lang="fr-FR" smtClean="0"/>
              <a:t>27/10/2015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CAC99-D251-492F-A5C4-CBA2A51F90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0C96C79-13EE-440E-B22E-96ACF3742C48}" type="datetime1">
              <a:rPr lang="fr-FR" smtClean="0"/>
              <a:t>27/10/2015</a:t>
            </a:fld>
            <a:endParaRPr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0756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2874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8538" y="677863"/>
            <a:ext cx="544512" cy="198437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6D75FE3-EB8E-445B-A0EB-C8D8B6CA3C9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pic>
        <p:nvPicPr>
          <p:cNvPr id="1029" name="Picture 3" descr="D:\Le sel en +\Realisations\TBWA\120117 Microelectronics\ST_Bloc marque_Qi_V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5425" y="6235700"/>
            <a:ext cx="6683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43438" y="6546850"/>
            <a:ext cx="3414712" cy="1222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172450" y="6546850"/>
            <a:ext cx="519113" cy="12223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lang="fr-FR"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2BBB00E-EBE6-4289-8AB9-08154220DD7E}" type="datetime1">
              <a:rPr lang="fr-FR" smtClean="0"/>
              <a:t>27/10/2015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hd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177800" indent="-177800" algn="l" rtl="0" eaLnBrk="1" fontAlgn="base" hangingPunct="1">
        <a:spcBef>
          <a:spcPts val="1800"/>
        </a:spcBef>
        <a:spcAft>
          <a:spcPts val="600"/>
        </a:spcAft>
        <a:buClr>
          <a:schemeClr val="accent1"/>
        </a:buClr>
        <a:buFont typeface="Arial" charset="0"/>
        <a:buChar char="•"/>
        <a:defRPr sz="2000" kern="1200">
          <a:solidFill>
            <a:srgbClr val="002152"/>
          </a:solidFill>
          <a:latin typeface="Arial" pitchFamily="34" charset="0"/>
          <a:ea typeface="+mn-ea"/>
          <a:cs typeface="Arial" pitchFamily="34" charset="0"/>
        </a:defRPr>
      </a:lvl1pPr>
      <a:lvl2pPr marL="533400" indent="-177800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Clr>
          <a:srgbClr val="002152"/>
        </a:buClr>
        <a:buFont typeface="Arial" charset="0"/>
        <a:buChar char="•"/>
        <a:defRPr sz="16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2pPr>
      <a:lvl3pPr marL="901700" indent="-177800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400" kern="1200">
          <a:solidFill>
            <a:srgbClr val="9C9E9F"/>
          </a:solidFill>
          <a:latin typeface="Arial" pitchFamily="34" charset="0"/>
          <a:ea typeface="+mn-ea"/>
          <a:cs typeface="Arial" pitchFamily="34" charset="0"/>
        </a:defRPr>
      </a:lvl3pPr>
      <a:lvl4pPr marL="1527175" indent="-155575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200" kern="1200">
          <a:solidFill>
            <a:srgbClr val="5F5F5F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STM32 Dist.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701284" y="3402496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None/>
              <a:defRPr sz="140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2152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Micro103</a:t>
            </a:r>
            <a:endParaRPr lang="en-US" dirty="0" smtClean="0"/>
          </a:p>
        </p:txBody>
      </p:sp>
      <p:pic>
        <p:nvPicPr>
          <p:cNvPr id="7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92696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853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UART selection</a:t>
            </a:r>
          </a:p>
          <a:p>
            <a:pPr lvl="1"/>
            <a:r>
              <a:rPr lang="en-US" sz="1400" dirty="0" smtClean="0"/>
              <a:t>Select USART1 in asynchronous mode</a:t>
            </a:r>
          </a:p>
          <a:p>
            <a:pPr lvl="1"/>
            <a:r>
              <a:rPr lang="en-US" sz="1400" dirty="0" smtClean="0"/>
              <a:t>Select PA9 and PA10 for USART1 if weren't selected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580" y="2428160"/>
            <a:ext cx="3328892" cy="412148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02" y="3621449"/>
            <a:ext cx="4373434" cy="19125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13002126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692771"/>
          </a:xfrm>
        </p:spPr>
        <p:txBody>
          <a:bodyPr/>
          <a:lstStyle/>
          <a:p>
            <a:r>
              <a:rPr lang="en-GB" sz="1800" dirty="0"/>
              <a:t>In order to run on maximum frequency, setup clock system</a:t>
            </a:r>
          </a:p>
          <a:p>
            <a:r>
              <a:rPr lang="en-US" sz="1800" dirty="0" smtClean="0"/>
              <a:t>Details </a:t>
            </a:r>
            <a:r>
              <a:rPr lang="en-US" sz="1800" dirty="0"/>
              <a:t>in </a:t>
            </a:r>
            <a:r>
              <a:rPr lang="en-US" sz="1800" dirty="0" smtClean="0"/>
              <a:t>lab </a:t>
            </a:r>
            <a:r>
              <a:rPr lang="en-US" sz="1800" dirty="0"/>
              <a:t>0</a:t>
            </a:r>
            <a:endParaRPr lang="en-GB" sz="1800" dirty="0"/>
          </a:p>
          <a:p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97522"/>
            <a:ext cx="5942548" cy="44438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6033745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UART configuration</a:t>
            </a:r>
          </a:p>
          <a:p>
            <a:pPr lvl="1"/>
            <a:r>
              <a:rPr lang="en-US" sz="1400" dirty="0" smtClean="0"/>
              <a:t>Tab&gt;Configuration&gt;Connectivity&gt;USART1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35416"/>
            <a:ext cx="8352928" cy="569517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35878360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468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check:</a:t>
            </a:r>
          </a:p>
          <a:p>
            <a:pPr lvl="1"/>
            <a:r>
              <a:rPr lang="en-US" sz="1400" dirty="0" err="1" smtClean="0"/>
              <a:t>BaudRate</a:t>
            </a:r>
            <a:endParaRPr lang="en-US" sz="1400" dirty="0" smtClean="0"/>
          </a:p>
          <a:p>
            <a:pPr lvl="1"/>
            <a:r>
              <a:rPr lang="en-US" sz="1400" dirty="0" smtClean="0"/>
              <a:t>World length</a:t>
            </a:r>
          </a:p>
          <a:p>
            <a:pPr lvl="1"/>
            <a:r>
              <a:rPr lang="en-US" sz="1400" dirty="0" smtClean="0"/>
              <a:t>Parity</a:t>
            </a:r>
          </a:p>
          <a:p>
            <a:pPr lvl="1"/>
            <a:r>
              <a:rPr lang="en-US" sz="1400" dirty="0" smtClean="0"/>
              <a:t>Stop bits</a:t>
            </a:r>
          </a:p>
          <a:p>
            <a:pPr lvl="1"/>
            <a:r>
              <a:rPr lang="en-US" sz="1400" dirty="0" smtClean="0"/>
              <a:t>Data direction</a:t>
            </a:r>
          </a:p>
          <a:p>
            <a:pPr lvl="1"/>
            <a:r>
              <a:rPr lang="en-US" sz="1400" dirty="0" smtClean="0"/>
              <a:t>Oversampling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072" y="1772816"/>
            <a:ext cx="5122408" cy="495459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16050264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700" y="1772816"/>
            <a:ext cx="5656804" cy="5040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0843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GPIO configuration check:</a:t>
            </a:r>
          </a:p>
          <a:p>
            <a:pPr lvl="1"/>
            <a:r>
              <a:rPr lang="en-US" sz="1400" dirty="0" smtClean="0"/>
              <a:t>On high baud rate set the </a:t>
            </a:r>
            <a:br>
              <a:rPr lang="en-US" sz="1400" dirty="0" smtClean="0"/>
            </a:br>
            <a:r>
              <a:rPr lang="en-US" sz="1400" dirty="0" smtClean="0"/>
              <a:t>GPIO speed to HIGH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 smtClean="0"/>
              <a:t>TAB&gt;Configuration&gt;System&gt;</a:t>
            </a:r>
            <a:br>
              <a:rPr lang="en-US" sz="1400" dirty="0" smtClean="0"/>
            </a:br>
            <a:r>
              <a:rPr lang="en-US" sz="1400" dirty="0" smtClean="0"/>
              <a:t>&gt;GPIO</a:t>
            </a:r>
          </a:p>
          <a:p>
            <a:pPr lvl="1"/>
            <a:r>
              <a:rPr lang="en-US" sz="1400" dirty="0" smtClean="0"/>
              <a:t>Set the HIGH output speed</a:t>
            </a:r>
            <a:br>
              <a:rPr lang="en-US" sz="1400" dirty="0" smtClean="0"/>
            </a:br>
            <a:r>
              <a:rPr lang="en-US" sz="1400" dirty="0" smtClean="0"/>
              <a:t>Button OK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23107825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96" y="1612815"/>
            <a:ext cx="5112000" cy="5112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6408403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own Arrow 45"/>
          <p:cNvSpPr/>
          <p:nvPr/>
        </p:nvSpPr>
        <p:spPr>
          <a:xfrm>
            <a:off x="2555776" y="5404041"/>
            <a:ext cx="216024" cy="742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985234" y="5113762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GPIO and NVIC for UART</a:t>
            </a:r>
            <a:endParaRPr lang="en-US" sz="1400" dirty="0"/>
          </a:p>
        </p:txBody>
      </p:sp>
      <p:sp>
        <p:nvSpPr>
          <p:cNvPr id="45" name="Down Arrow 44"/>
          <p:cNvSpPr/>
          <p:nvPr/>
        </p:nvSpPr>
        <p:spPr>
          <a:xfrm>
            <a:off x="3386628" y="4750932"/>
            <a:ext cx="216024" cy="3411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985235" y="444405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HAL_UART_MspInit</a:t>
            </a:r>
            <a:r>
              <a:rPr lang="en-US" sz="1400" dirty="0" smtClean="0"/>
              <a:t> callback</a:t>
            </a:r>
            <a:endParaRPr lang="en-US" sz="1400" dirty="0"/>
          </a:p>
        </p:txBody>
      </p:sp>
      <p:sp>
        <p:nvSpPr>
          <p:cNvPr id="44" name="Down Arrow 43"/>
          <p:cNvSpPr/>
          <p:nvPr/>
        </p:nvSpPr>
        <p:spPr>
          <a:xfrm>
            <a:off x="3386628" y="411935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553186" y="3810105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/>
              <a:t>HAL_UART_Init</a:t>
            </a:r>
            <a:r>
              <a:rPr lang="en-US" sz="1400" dirty="0"/>
              <a:t>(&amp;huart1);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2954580" y="348422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553187" y="31783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 smtClean="0"/>
              <a:t>Init</a:t>
            </a:r>
            <a:r>
              <a:rPr lang="en-US" sz="1400" dirty="0" smtClean="0"/>
              <a:t> UART1 structure</a:t>
            </a:r>
            <a:endParaRPr lang="en-US" sz="1400" dirty="0"/>
          </a:p>
        </p:txBody>
      </p:sp>
      <p:sp>
        <p:nvSpPr>
          <p:cNvPr id="40" name="Down Arrow 39"/>
          <p:cNvSpPr/>
          <p:nvPr/>
        </p:nvSpPr>
        <p:spPr>
          <a:xfrm>
            <a:off x="2954580" y="284521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</a:t>
            </a:r>
            <a:r>
              <a:rPr lang="en-US" sz="2400" dirty="0" err="1" smtClean="0"/>
              <a:t>init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206689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5468" y="1898912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4" name="Rectangle 33"/>
          <p:cNvSpPr/>
          <p:nvPr/>
        </p:nvSpPr>
        <p:spPr>
          <a:xfrm>
            <a:off x="1115616" y="2533813"/>
            <a:ext cx="301881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MX_USART1_UART_Init();</a:t>
            </a:r>
          </a:p>
        </p:txBody>
      </p:sp>
      <p:sp>
        <p:nvSpPr>
          <p:cNvPr id="36" name="Rectangular Callout 35"/>
          <p:cNvSpPr/>
          <p:nvPr/>
        </p:nvSpPr>
        <p:spPr>
          <a:xfrm>
            <a:off x="4067944" y="1685666"/>
            <a:ext cx="1512168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We need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UART1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ular Callout 46"/>
          <p:cNvSpPr/>
          <p:nvPr/>
        </p:nvSpPr>
        <p:spPr>
          <a:xfrm>
            <a:off x="4067944" y="2401366"/>
            <a:ext cx="1859474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Call UART1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function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4032346" y="31553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Store UART1 configuration into structure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4166244" y="3804882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Write to UART1 registers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ular Callout 29"/>
          <p:cNvSpPr/>
          <p:nvPr/>
        </p:nvSpPr>
        <p:spPr>
          <a:xfrm>
            <a:off x="4716016" y="4444676"/>
            <a:ext cx="2627885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UART1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callback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4806228" y="5108589"/>
            <a:ext cx="3886922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UART1 GPIOS, NVIC and RCC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2739883" y="6007133"/>
            <a:ext cx="3886922" cy="434374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Next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periph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sz="14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user code</a:t>
            </a:r>
            <a:endParaRPr lang="en-GB" sz="1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15367367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transmit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5835237" y="3808491"/>
            <a:ext cx="201622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accent2"/>
                </a:solidFill>
              </a:rPr>
              <a:t>Created by user</a:t>
            </a:r>
            <a:endParaRPr lang="en-GB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68933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Up Arrow 20"/>
          <p:cNvSpPr/>
          <p:nvPr/>
        </p:nvSpPr>
        <p:spPr>
          <a:xfrm rot="16020542">
            <a:off x="4303195" y="3067876"/>
            <a:ext cx="459676" cy="425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24" idx="0"/>
          </p:cNvCxnSpPr>
          <p:nvPr/>
        </p:nvCxnSpPr>
        <p:spPr>
          <a:xfrm flipH="1">
            <a:off x="958529" y="3548064"/>
            <a:ext cx="1202466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94253" y="3548064"/>
            <a:ext cx="1187144" cy="8615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8770" y="4395841"/>
            <a:ext cx="1279517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HAL_TIMEOUT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24225" y="4409649"/>
            <a:ext cx="1140056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HAL_ERROR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73826" y="4409648"/>
            <a:ext cx="816249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HAL_OK</a:t>
            </a:r>
          </a:p>
        </p:txBody>
      </p:sp>
      <p:cxnSp>
        <p:nvCxnSpPr>
          <p:cNvPr id="27" name="Straight Arrow Connector 26"/>
          <p:cNvCxnSpPr>
            <a:stCxn id="30" idx="2"/>
          </p:cNvCxnSpPr>
          <p:nvPr/>
        </p:nvCxnSpPr>
        <p:spPr>
          <a:xfrm flipH="1">
            <a:off x="2405791" y="3548064"/>
            <a:ext cx="249084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93033" y="3089813"/>
            <a:ext cx="165301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Function blocks</a:t>
            </a:r>
          </a:p>
          <a:p>
            <a:pPr algn="ctr"/>
            <a:r>
              <a:rPr lang="en-US" sz="1200" b="1" dirty="0" smtClean="0">
                <a:latin typeface="+mj-lt"/>
              </a:rPr>
              <a:t>Polling with timeout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45468" y="2381553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1145468" y="3024844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P</a:t>
            </a:r>
            <a:r>
              <a:rPr lang="en-US" sz="1400" dirty="0" smtClean="0"/>
              <a:t>olling process</a:t>
            </a:r>
          </a:p>
          <a:p>
            <a:pPr algn="ctr"/>
            <a:r>
              <a:rPr lang="en-US" sz="1400" dirty="0" err="1" smtClean="0"/>
              <a:t>HAL_UART_Transmit</a:t>
            </a:r>
            <a:r>
              <a:rPr lang="en-US" sz="1400" dirty="0" smtClean="0"/>
              <a:t>/Receive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533033" y="4418791"/>
            <a:ext cx="1011815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HAL_BUSY</a:t>
            </a:r>
          </a:p>
        </p:txBody>
      </p:sp>
      <p:cxnSp>
        <p:nvCxnSpPr>
          <p:cNvPr id="32" name="Straight Arrow Connector 31"/>
          <p:cNvCxnSpPr>
            <a:endCxn id="25" idx="0"/>
          </p:cNvCxnSpPr>
          <p:nvPr/>
        </p:nvCxnSpPr>
        <p:spPr>
          <a:xfrm>
            <a:off x="3024309" y="3551478"/>
            <a:ext cx="569944" cy="858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747575" y="2990946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 flipV="1">
            <a:off x="4497833" y="3436893"/>
            <a:ext cx="1337404" cy="69476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35237" y="1579340"/>
            <a:ext cx="2016224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Generated by </a:t>
            </a:r>
            <a:r>
              <a:rPr lang="en-US" dirty="0" smtClean="0">
                <a:solidFill>
                  <a:schemeClr val="accent2"/>
                </a:solidFill>
              </a:rPr>
              <a:t>CubeMX</a:t>
            </a:r>
            <a:endParaRPr lang="en-GB" dirty="0"/>
          </a:p>
        </p:txBody>
      </p:sp>
      <p:cxnSp>
        <p:nvCxnSpPr>
          <p:cNvPr id="35" name="Straight Arrow Connector 34"/>
          <p:cNvCxnSpPr>
            <a:stCxn id="34" idx="1"/>
            <a:endCxn id="36" idx="6"/>
          </p:cNvCxnSpPr>
          <p:nvPr/>
        </p:nvCxnSpPr>
        <p:spPr>
          <a:xfrm flipH="1">
            <a:off x="4572001" y="1902506"/>
            <a:ext cx="1263236" cy="613514"/>
          </a:xfrm>
          <a:prstGeom prst="straightConnector1">
            <a:avLst/>
          </a:prstGeom>
          <a:noFill/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Oval 35"/>
          <p:cNvSpPr/>
          <p:nvPr/>
        </p:nvSpPr>
        <p:spPr>
          <a:xfrm>
            <a:off x="755577" y="2222500"/>
            <a:ext cx="3816424" cy="587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1564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77711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3</a:t>
            </a:r>
            <a:r>
              <a:rPr lang="en-GB" i="1" dirty="0" smtClean="0"/>
              <a:t>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3</a:t>
            </a:r>
            <a:r>
              <a:rPr lang="en-GB" i="1" dirty="0" smtClean="0"/>
              <a:t> */ </a:t>
            </a:r>
            <a:r>
              <a:rPr lang="en-GB" dirty="0" smtClean="0"/>
              <a:t>tags</a:t>
            </a:r>
          </a:p>
          <a:p>
            <a:pPr lvl="1"/>
            <a:r>
              <a:rPr lang="en-GB" dirty="0" smtClean="0"/>
              <a:t>Into infinite while function</a:t>
            </a:r>
          </a:p>
          <a:p>
            <a:r>
              <a:rPr lang="en-GB" dirty="0" smtClean="0"/>
              <a:t>For transmit use function</a:t>
            </a:r>
          </a:p>
          <a:p>
            <a:pPr lvl="1"/>
            <a:r>
              <a:rPr lang="en-GB" sz="1400" dirty="0" err="1" smtClean="0"/>
              <a:t>HAL_UART_Transmit</a:t>
            </a:r>
            <a:r>
              <a:rPr lang="en-GB" sz="1400" dirty="0" smtClean="0"/>
              <a:t>(</a:t>
            </a:r>
            <a:r>
              <a:rPr lang="en-GB" sz="1400" dirty="0" err="1" smtClean="0"/>
              <a:t>UART_HandleTypeDef</a:t>
            </a:r>
            <a:r>
              <a:rPr lang="en-GB" sz="1400" dirty="0" smtClean="0"/>
              <a:t> </a:t>
            </a:r>
            <a:r>
              <a:rPr lang="en-GB" sz="1400" dirty="0"/>
              <a:t>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Size, uint32_t Timeout)</a:t>
            </a:r>
            <a:endParaRPr lang="en-GB" sz="1400" dirty="0" smtClean="0"/>
          </a:p>
          <a:p>
            <a:r>
              <a:rPr lang="en-GB" dirty="0"/>
              <a:t>For </a:t>
            </a:r>
            <a:r>
              <a:rPr lang="en-GB" dirty="0" smtClean="0"/>
              <a:t>receive use </a:t>
            </a:r>
            <a:r>
              <a:rPr lang="en-GB" dirty="0"/>
              <a:t>function</a:t>
            </a:r>
          </a:p>
          <a:p>
            <a:pPr lvl="1"/>
            <a:r>
              <a:rPr lang="en-GB" sz="1400" dirty="0" err="1"/>
              <a:t>HAL_UART_Receive</a:t>
            </a:r>
            <a:r>
              <a:rPr lang="en-GB" sz="1400" dirty="0"/>
              <a:t>(</a:t>
            </a:r>
            <a:r>
              <a:rPr lang="en-GB" sz="1400" dirty="0" err="1"/>
              <a:t>UART_HandleTypeDef</a:t>
            </a:r>
            <a:r>
              <a:rPr lang="en-GB" sz="1400" dirty="0"/>
              <a:t> 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Size, uint32_t Timeout);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2996003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570208"/>
          </a:xfrm>
        </p:spPr>
        <p:txBody>
          <a:bodyPr/>
          <a:lstStyle/>
          <a:p>
            <a:r>
              <a:rPr lang="en-GB" dirty="0" smtClean="0"/>
              <a:t>Transmit solution</a:t>
            </a:r>
          </a:p>
          <a:p>
            <a:pPr lvl="1"/>
            <a:r>
              <a:rPr lang="en-US" dirty="0" smtClean="0"/>
              <a:t>Create data structure for data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Call transmit function from while loop</a:t>
            </a:r>
            <a:endParaRPr lang="en-US" dirty="0"/>
          </a:p>
          <a:p>
            <a:pPr marL="355600" lvl="1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835696" y="3966237"/>
            <a:ext cx="5832648" cy="203132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HAL_UART_Transmit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(&amp;huart1,data,10,1000);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835696" y="2132856"/>
            <a:ext cx="4896544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data[]={0,1,2,3,4,5,6,7,8,9};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40101626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Basic </a:t>
            </a:r>
            <a:r>
              <a:rPr lang="en-US" dirty="0"/>
              <a:t>communication peripherals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323528" y="1277496"/>
            <a:ext cx="8229600" cy="307776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UART (2.1)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UART </a:t>
            </a:r>
            <a:r>
              <a:rPr lang="en-US" dirty="0" smtClean="0"/>
              <a:t>Interrupt </a:t>
            </a:r>
            <a:r>
              <a:rPr lang="en-US" dirty="0"/>
              <a:t>lab </a:t>
            </a:r>
            <a:r>
              <a:rPr lang="en-US" dirty="0" smtClean="0"/>
              <a:t>(2.1.2)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UART DMA lab (2.1.3)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SPI (2.2)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GB" dirty="0"/>
              <a:t>SPI Poll </a:t>
            </a:r>
            <a:r>
              <a:rPr lang="en-GB" dirty="0" smtClean="0"/>
              <a:t>lab (2.2.1)</a:t>
            </a:r>
            <a:endParaRPr lang="en-GB" dirty="0"/>
          </a:p>
          <a:p>
            <a:pPr marL="812800" lvl="1" indent="-457200">
              <a:buFont typeface="+mj-lt"/>
              <a:buAutoNum type="arabicPeriod"/>
            </a:pPr>
            <a:r>
              <a:rPr lang="en-US" dirty="0"/>
              <a:t>SPI Interrupt </a:t>
            </a:r>
            <a:r>
              <a:rPr lang="en-US" dirty="0" smtClean="0"/>
              <a:t>lab (2.2.2)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de-DE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</a:t>
            </a:fld>
            <a:endParaRPr lang="fr-FR" dirty="0"/>
          </a:p>
        </p:txBody>
      </p: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821757" y="3312566"/>
            <a:ext cx="1288184" cy="2299464"/>
            <a:chOff x="971600" y="2429301"/>
            <a:chExt cx="2082771" cy="3717998"/>
          </a:xfrm>
        </p:grpSpPr>
        <p:pic>
          <p:nvPicPr>
            <p:cNvPr id="26" name="Picture 25" descr="stm32_module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29000"/>
              <a:ext cx="2082771" cy="271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2073887" y="2430536"/>
              <a:ext cx="513343" cy="1149938"/>
            </a:xfrm>
            <a:custGeom>
              <a:avLst/>
              <a:gdLst>
                <a:gd name="connsiteX0" fmla="*/ 0 w 511791"/>
                <a:gd name="connsiteY0" fmla="*/ 0 h 1150961"/>
                <a:gd name="connsiteX1" fmla="*/ 491319 w 511791"/>
                <a:gd name="connsiteY1" fmla="*/ 218365 h 1150961"/>
                <a:gd name="connsiteX2" fmla="*/ 122830 w 511791"/>
                <a:gd name="connsiteY2" fmla="*/ 764275 h 1150961"/>
                <a:gd name="connsiteX3" fmla="*/ 368489 w 511791"/>
                <a:gd name="connsiteY3" fmla="*/ 1091821 h 1150961"/>
                <a:gd name="connsiteX4" fmla="*/ 368489 w 511791"/>
                <a:gd name="connsiteY4" fmla="*/ 1119117 h 11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1150961">
                  <a:moveTo>
                    <a:pt x="0" y="0"/>
                  </a:moveTo>
                  <a:cubicBezTo>
                    <a:pt x="235423" y="45493"/>
                    <a:pt x="470847" y="90986"/>
                    <a:pt x="491319" y="218365"/>
                  </a:cubicBezTo>
                  <a:cubicBezTo>
                    <a:pt x="511791" y="345744"/>
                    <a:pt x="143302" y="618699"/>
                    <a:pt x="122830" y="764275"/>
                  </a:cubicBezTo>
                  <a:cubicBezTo>
                    <a:pt x="102358" y="909851"/>
                    <a:pt x="327546" y="1032681"/>
                    <a:pt x="368489" y="1091821"/>
                  </a:cubicBezTo>
                  <a:cubicBezTo>
                    <a:pt x="409432" y="1150961"/>
                    <a:pt x="388960" y="1135039"/>
                    <a:pt x="368489" y="1119117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4" y="2542553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51520" y="71409"/>
            <a:ext cx="739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2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1608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570208"/>
          </a:xfrm>
        </p:spPr>
        <p:txBody>
          <a:bodyPr/>
          <a:lstStyle/>
          <a:p>
            <a:r>
              <a:rPr lang="en-GB" dirty="0" smtClean="0"/>
              <a:t>Receive solution</a:t>
            </a:r>
          </a:p>
          <a:p>
            <a:pPr lvl="1"/>
            <a:r>
              <a:rPr lang="en-US" dirty="0" smtClean="0"/>
              <a:t>Create data structure for data</a:t>
            </a:r>
          </a:p>
          <a:p>
            <a:pPr lvl="1"/>
            <a:endParaRPr lang="en-US" dirty="0">
              <a:solidFill>
                <a:prstClr val="black"/>
              </a:solidFill>
              <a:latin typeface="Consolas" panose="020B0609020204030204" pitchFamily="49" charset="0"/>
              <a:cs typeface="+mn-cs"/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Call transmit function from while loop</a:t>
            </a:r>
            <a:endParaRPr lang="en-US" dirty="0"/>
          </a:p>
          <a:p>
            <a:pPr marL="355600" lvl="1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259632" y="3861048"/>
            <a:ext cx="6336704" cy="203132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3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Infinite loop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(1)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HAL_UART_Receive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(&amp;huart1,data,10,1000);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3 */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051720" y="2181637"/>
            <a:ext cx="4572000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data[10];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41231125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.1.2 </a:t>
            </a:r>
            <a:r>
              <a:rPr lang="en-US" dirty="0" smtClean="0"/>
              <a:t>UART Interrupt lab 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27/10/2015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1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UART with interrupts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Create simple loopback example with interrupts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UART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UART with interrupts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30085539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Pin selection</a:t>
            </a:r>
          </a:p>
          <a:p>
            <a:pPr lvl="1"/>
            <a:r>
              <a:rPr lang="en-US" sz="1400" dirty="0" smtClean="0"/>
              <a:t>It will be same as previous lab we use again PA9 and PA10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15" y="2924944"/>
            <a:ext cx="3140657" cy="38884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937" y="3993326"/>
            <a:ext cx="4126135" cy="180439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29136495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 smtClean="0"/>
              <a:t> UART </a:t>
            </a:r>
            <a:r>
              <a:rPr lang="en-US" dirty="0" smtClean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</p:spPr>
        <p:txBody>
          <a:bodyPr/>
          <a:lstStyle/>
          <a:p>
            <a:r>
              <a:rPr lang="en-US" sz="1800" dirty="0" smtClean="0"/>
              <a:t>Hardware preparation</a:t>
            </a:r>
          </a:p>
          <a:p>
            <a:pPr lvl="1"/>
            <a:r>
              <a:rPr lang="en-US" sz="1400" dirty="0" smtClean="0"/>
              <a:t>We connect selected pins together by jumper, this help us to create loopback on UART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93495"/>
            <a:ext cx="4320480" cy="477045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801" y="2209519"/>
            <a:ext cx="2939639" cy="30916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Oval Callout 4"/>
          <p:cNvSpPr/>
          <p:nvPr/>
        </p:nvSpPr>
        <p:spPr>
          <a:xfrm>
            <a:off x="84810" y="4305233"/>
            <a:ext cx="2057618" cy="1512168"/>
          </a:xfrm>
          <a:prstGeom prst="wedgeEllipseCallout">
            <a:avLst>
              <a:gd name="adj1" fmla="val 94189"/>
              <a:gd name="adj2" fmla="val 1485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Hardware loopback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18589740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323439"/>
          </a:xfrm>
        </p:spPr>
        <p:txBody>
          <a:bodyPr/>
          <a:lstStyle/>
          <a:p>
            <a:r>
              <a:rPr lang="en-GB" sz="1800" dirty="0"/>
              <a:t>In order to run on maximum frequency, setup clock system</a:t>
            </a:r>
          </a:p>
          <a:p>
            <a:r>
              <a:rPr lang="en-US" sz="1800" dirty="0" smtClean="0"/>
              <a:t>Details in lab 0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243674"/>
            <a:ext cx="6014556" cy="44976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7901037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UART configuration</a:t>
            </a:r>
          </a:p>
          <a:p>
            <a:pPr lvl="1"/>
            <a:r>
              <a:rPr lang="en-US" sz="1400" dirty="0" smtClean="0"/>
              <a:t>Tab&gt;Configuration&gt;Connectivity&gt;USART1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35416"/>
            <a:ext cx="8352928" cy="569517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13371166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468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UART configuration check:</a:t>
            </a:r>
          </a:p>
          <a:p>
            <a:pPr lvl="1"/>
            <a:r>
              <a:rPr lang="en-US" sz="1400" dirty="0" err="1" smtClean="0"/>
              <a:t>BaudRate</a:t>
            </a:r>
            <a:endParaRPr lang="en-US" sz="1400" dirty="0" smtClean="0"/>
          </a:p>
          <a:p>
            <a:pPr lvl="1"/>
            <a:r>
              <a:rPr lang="en-US" sz="1400" dirty="0" smtClean="0"/>
              <a:t>World length</a:t>
            </a:r>
          </a:p>
          <a:p>
            <a:pPr lvl="1"/>
            <a:r>
              <a:rPr lang="en-US" sz="1400" dirty="0" smtClean="0"/>
              <a:t>Parity</a:t>
            </a:r>
          </a:p>
          <a:p>
            <a:pPr lvl="1"/>
            <a:r>
              <a:rPr lang="en-US" sz="1400" dirty="0" smtClean="0"/>
              <a:t>Stop bits</a:t>
            </a:r>
          </a:p>
          <a:p>
            <a:pPr lvl="1"/>
            <a:r>
              <a:rPr lang="en-US" sz="1400" dirty="0" smtClean="0"/>
              <a:t>Data direction</a:t>
            </a:r>
          </a:p>
          <a:p>
            <a:pPr lvl="1"/>
            <a:r>
              <a:rPr lang="en-US" sz="1400" dirty="0" smtClean="0"/>
              <a:t>Oversampling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78" y="1628800"/>
            <a:ext cx="5271302" cy="509860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6373875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76971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NVIC settings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interrupts</a:t>
            </a:r>
          </a:p>
          <a:p>
            <a:pPr lvl="1"/>
            <a:r>
              <a:rPr lang="en-US" sz="1400" dirty="0" smtClean="0"/>
              <a:t>OK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556792"/>
            <a:ext cx="5373597" cy="519755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7792948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799" y="1628800"/>
            <a:ext cx="5058561" cy="505856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23233858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Timing </a:t>
            </a:r>
            <a:r>
              <a:rPr lang="en-US" dirty="0"/>
              <a:t>peripherals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51520" y="1277496"/>
            <a:ext cx="8229600" cy="243143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TIM (3.2)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TIM Interrupt lab (3.2.1)</a:t>
            </a:r>
          </a:p>
          <a:p>
            <a:pPr marL="812800" lvl="1" indent="-457200">
              <a:buFont typeface="+mj-lt"/>
              <a:buAutoNum type="arabicPeriod"/>
            </a:pPr>
            <a:r>
              <a:rPr lang="en-US" dirty="0" smtClean="0"/>
              <a:t>TIM PWM out lab (3.2.2)</a:t>
            </a:r>
          </a:p>
          <a:p>
            <a:pPr marL="457200" indent="-457200">
              <a:buFont typeface="+mj-lt"/>
              <a:buAutoNum type="arabicPeriod" startAt="12"/>
            </a:pPr>
            <a:endParaRPr lang="en-US" dirty="0" smtClean="0"/>
          </a:p>
          <a:p>
            <a:pPr marL="457200" indent="-457200">
              <a:buFont typeface="+mj-lt"/>
              <a:buAutoNum type="arabicPeriod" startAt="12"/>
            </a:pPr>
            <a:endParaRPr lang="en-US" dirty="0" smtClean="0"/>
          </a:p>
          <a:p>
            <a:pPr marL="457200" indent="-457200">
              <a:buFont typeface="+mj-lt"/>
              <a:buAutoNum type="arabicPeriod" startAt="12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</a:t>
            </a:fld>
            <a:endParaRPr lang="fr-FR" dirty="0"/>
          </a:p>
        </p:txBody>
      </p:sp>
      <p:grpSp>
        <p:nvGrpSpPr>
          <p:cNvPr id="25" name="Group 130"/>
          <p:cNvGrpSpPr>
            <a:grpSpLocks/>
          </p:cNvGrpSpPr>
          <p:nvPr/>
        </p:nvGrpSpPr>
        <p:grpSpPr bwMode="auto">
          <a:xfrm>
            <a:off x="6821757" y="3312566"/>
            <a:ext cx="1288184" cy="2299464"/>
            <a:chOff x="971600" y="2429301"/>
            <a:chExt cx="2082771" cy="3717998"/>
          </a:xfrm>
        </p:grpSpPr>
        <p:pic>
          <p:nvPicPr>
            <p:cNvPr id="26" name="Picture 25" descr="stm32_module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29000"/>
              <a:ext cx="2082771" cy="271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26"/>
            <p:cNvSpPr/>
            <p:nvPr/>
          </p:nvSpPr>
          <p:spPr>
            <a:xfrm>
              <a:off x="2073887" y="2430536"/>
              <a:ext cx="513343" cy="1149938"/>
            </a:xfrm>
            <a:custGeom>
              <a:avLst/>
              <a:gdLst>
                <a:gd name="connsiteX0" fmla="*/ 0 w 511791"/>
                <a:gd name="connsiteY0" fmla="*/ 0 h 1150961"/>
                <a:gd name="connsiteX1" fmla="*/ 491319 w 511791"/>
                <a:gd name="connsiteY1" fmla="*/ 218365 h 1150961"/>
                <a:gd name="connsiteX2" fmla="*/ 122830 w 511791"/>
                <a:gd name="connsiteY2" fmla="*/ 764275 h 1150961"/>
                <a:gd name="connsiteX3" fmla="*/ 368489 w 511791"/>
                <a:gd name="connsiteY3" fmla="*/ 1091821 h 1150961"/>
                <a:gd name="connsiteX4" fmla="*/ 368489 w 511791"/>
                <a:gd name="connsiteY4" fmla="*/ 1119117 h 11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91" h="1150961">
                  <a:moveTo>
                    <a:pt x="0" y="0"/>
                  </a:moveTo>
                  <a:cubicBezTo>
                    <a:pt x="235423" y="45493"/>
                    <a:pt x="470847" y="90986"/>
                    <a:pt x="491319" y="218365"/>
                  </a:cubicBezTo>
                  <a:cubicBezTo>
                    <a:pt x="511791" y="345744"/>
                    <a:pt x="143302" y="618699"/>
                    <a:pt x="122830" y="764275"/>
                  </a:cubicBezTo>
                  <a:cubicBezTo>
                    <a:pt x="102358" y="909851"/>
                    <a:pt x="327546" y="1032681"/>
                    <a:pt x="368489" y="1091821"/>
                  </a:cubicBezTo>
                  <a:cubicBezTo>
                    <a:pt x="409432" y="1150961"/>
                    <a:pt x="388960" y="1135039"/>
                    <a:pt x="368489" y="1119117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13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4" y="2542553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51520" y="71409"/>
            <a:ext cx="7396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5400" b="1" dirty="0">
                <a:solidFill>
                  <a:schemeClr val="accent2"/>
                </a:solidFill>
              </a:rPr>
              <a:t>3</a:t>
            </a:r>
            <a:endParaRPr lang="en-US" sz="54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3405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IT transmit and </a:t>
            </a:r>
            <a:r>
              <a:rPr lang="en-US" sz="2400" dirty="0" err="1" smtClean="0"/>
              <a:t>receiev</a:t>
            </a:r>
            <a:r>
              <a:rPr lang="en-US" sz="2400" dirty="0" smtClean="0"/>
              <a:t>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574669"/>
            <a:ext cx="3228274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 smtClean="0"/>
              <a:t>HAL_UART_Transmit_IT</a:t>
            </a:r>
            <a:r>
              <a:rPr lang="en-US" sz="1200" dirty="0"/>
              <a:t> / </a:t>
            </a:r>
            <a:r>
              <a:rPr lang="en-US" sz="1200" dirty="0" err="1" smtClean="0"/>
              <a:t>HAL_UART_Receive_IT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HAL_UART_TxCpltCallback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405666"/>
            <a:ext cx="281926" cy="263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405666"/>
            <a:ext cx="383278" cy="2518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291886" y="3405666"/>
            <a:ext cx="545396" cy="263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USART1_IRQHandler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27845561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554545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transmit use function</a:t>
            </a:r>
          </a:p>
          <a:p>
            <a:pPr lvl="1"/>
            <a:r>
              <a:rPr lang="en-GB" sz="1400" dirty="0" err="1"/>
              <a:t>HAL_UART_Transmit_IT</a:t>
            </a:r>
            <a:r>
              <a:rPr lang="en-GB" sz="1400" dirty="0"/>
              <a:t>(</a:t>
            </a:r>
            <a:r>
              <a:rPr lang="en-GB" sz="1400" dirty="0" err="1"/>
              <a:t>UART_HandleTypeDef</a:t>
            </a:r>
            <a:r>
              <a:rPr lang="en-GB" sz="1400" dirty="0"/>
              <a:t> 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Size);</a:t>
            </a:r>
            <a:endParaRPr lang="en-GB" sz="1400" dirty="0" smtClean="0"/>
          </a:p>
          <a:p>
            <a:r>
              <a:rPr lang="en-GB" dirty="0" smtClean="0"/>
              <a:t>For receive use function</a:t>
            </a:r>
          </a:p>
          <a:p>
            <a:pPr lvl="1"/>
            <a:r>
              <a:rPr lang="en-GB" sz="1400" dirty="0" err="1"/>
              <a:t>HAL_UART_Receive_IT</a:t>
            </a:r>
            <a:r>
              <a:rPr lang="en-GB" sz="1400" dirty="0"/>
              <a:t>(</a:t>
            </a:r>
            <a:r>
              <a:rPr lang="en-GB" sz="1400" dirty="0" err="1"/>
              <a:t>UART_HandleTypeDef</a:t>
            </a:r>
            <a:r>
              <a:rPr lang="en-GB" sz="1400" dirty="0"/>
              <a:t> 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5020516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569934"/>
          </a:xfrm>
        </p:spPr>
        <p:txBody>
          <a:bodyPr/>
          <a:lstStyle/>
          <a:p>
            <a:r>
              <a:rPr lang="en-GB" dirty="0" smtClean="0"/>
              <a:t>Buffer definition</a:t>
            </a:r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Sending </a:t>
            </a:r>
            <a:r>
              <a:rPr lang="en-US" dirty="0"/>
              <a:t>and receiving </a:t>
            </a:r>
            <a:r>
              <a:rPr lang="en-US" dirty="0" smtClean="0"/>
              <a:t>methods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43608" y="1564428"/>
            <a:ext cx="5616624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tx_buff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[]={0,1,2,3,4,5,6,7,8,9};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rx_buff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608" y="3774172"/>
            <a:ext cx="5616624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HAL_UART_Receive_IT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(&amp;huart1,rx_buff,10);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HAL_UART_Transmit_IT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(&amp;huart1,tx_buff,10);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21119267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1969770"/>
          </a:xfrm>
        </p:spPr>
        <p:txBody>
          <a:bodyPr/>
          <a:lstStyle/>
          <a:p>
            <a:r>
              <a:rPr lang="en-GB" dirty="0" smtClean="0"/>
              <a:t>Complete </a:t>
            </a:r>
            <a:r>
              <a:rPr lang="en-GB" dirty="0" err="1" smtClean="0"/>
              <a:t>callback</a:t>
            </a:r>
            <a:r>
              <a:rPr lang="en-GB" dirty="0" smtClean="0"/>
              <a:t> check</a:t>
            </a:r>
          </a:p>
          <a:p>
            <a:pPr lvl="1"/>
            <a:r>
              <a:rPr lang="en-US" dirty="0" smtClean="0"/>
              <a:t>We can put </a:t>
            </a:r>
            <a:r>
              <a:rPr lang="en-US" dirty="0" err="1" smtClean="0"/>
              <a:t>brakepoints</a:t>
            </a:r>
            <a:r>
              <a:rPr lang="en-US" dirty="0" smtClean="0"/>
              <a:t> on NOPs to watch if we send or receive complete buffer</a:t>
            </a:r>
            <a:endParaRPr lang="en-GB" dirty="0" smtClean="0"/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115616" y="2255961"/>
            <a:ext cx="7344816" cy="313932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HAL_UART_RxCpltCallback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UART_HandleTypeDef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huart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__NOP();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//test if we reach this </a:t>
            </a:r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position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HAL_UART_TxCpltCallback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UART_HandleTypeDef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huart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__NOP();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//test if we reach this </a:t>
            </a:r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position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2.1.2</a:t>
            </a:r>
          </a:p>
        </p:txBody>
      </p:sp>
    </p:spTree>
    <p:extLst>
      <p:ext uri="{BB962C8B-B14F-4D97-AF65-F5344CB8AC3E}">
        <p14:creationId xmlns:p14="http://schemas.microsoft.com/office/powerpoint/2010/main" val="9872071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.1.3 </a:t>
            </a:r>
            <a:r>
              <a:rPr lang="en-US" dirty="0" smtClean="0"/>
              <a:t>UART DMA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27/10/2015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350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UART with DMA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Create simple loopback example with DMA 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UART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UART with DMA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2448067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Pin selection</a:t>
            </a:r>
          </a:p>
          <a:p>
            <a:pPr lvl="1"/>
            <a:r>
              <a:rPr lang="en-US" sz="1400" dirty="0" smtClean="0"/>
              <a:t>It will be same as previous lab we use again PA9 and PA10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15" y="2924944"/>
            <a:ext cx="3140657" cy="38884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937" y="3993326"/>
            <a:ext cx="4126135" cy="180439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19702040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 smtClean="0"/>
              <a:t> UART </a:t>
            </a:r>
            <a:r>
              <a:rPr lang="en-US" dirty="0" smtClean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</p:spPr>
        <p:txBody>
          <a:bodyPr/>
          <a:lstStyle/>
          <a:p>
            <a:r>
              <a:rPr lang="en-US" sz="1800" dirty="0" smtClean="0"/>
              <a:t>Hardware preparation</a:t>
            </a:r>
          </a:p>
          <a:p>
            <a:pPr lvl="1"/>
            <a:r>
              <a:rPr lang="en-US" sz="1400" dirty="0" smtClean="0"/>
              <a:t>We connect selected pins together by jumper, this help us to create loopback on UART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93495"/>
            <a:ext cx="4320480" cy="477045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801" y="2209519"/>
            <a:ext cx="2939639" cy="309168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Oval Callout 4"/>
          <p:cNvSpPr/>
          <p:nvPr/>
        </p:nvSpPr>
        <p:spPr>
          <a:xfrm>
            <a:off x="84810" y="4305233"/>
            <a:ext cx="2057618" cy="1512168"/>
          </a:xfrm>
          <a:prstGeom prst="wedgeEllipseCallout">
            <a:avLst>
              <a:gd name="adj1" fmla="val 94189"/>
              <a:gd name="adj2" fmla="val 1485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Hardware loopback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2044197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692771"/>
          </a:xfrm>
        </p:spPr>
        <p:txBody>
          <a:bodyPr/>
          <a:lstStyle/>
          <a:p>
            <a:r>
              <a:rPr lang="en-GB" sz="1800" dirty="0"/>
              <a:t>In order to run on maximum frequency, setup clock system</a:t>
            </a:r>
          </a:p>
          <a:p>
            <a:r>
              <a:rPr lang="en-US" sz="1800" dirty="0" smtClean="0"/>
              <a:t>Details </a:t>
            </a:r>
            <a:r>
              <a:rPr lang="en-US" sz="1800" dirty="0"/>
              <a:t>in </a:t>
            </a:r>
            <a:r>
              <a:rPr lang="en-US" sz="1800" dirty="0" smtClean="0"/>
              <a:t>lab </a:t>
            </a:r>
            <a:r>
              <a:rPr lang="en-US" sz="1800" dirty="0"/>
              <a:t>0</a:t>
            </a:r>
            <a:endParaRPr lang="en-GB" sz="1800" dirty="0"/>
          </a:p>
          <a:p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243673"/>
            <a:ext cx="6014556" cy="44976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32878713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UART configuration</a:t>
            </a:r>
          </a:p>
          <a:p>
            <a:pPr lvl="1"/>
            <a:r>
              <a:rPr lang="en-US" sz="1400" dirty="0" smtClean="0"/>
              <a:t>Tab&gt;Configuration&gt;Connectivity&gt;USART1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35416"/>
            <a:ext cx="8352928" cy="569517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15409826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2.1.1 </a:t>
            </a:r>
            <a:r>
              <a:rPr lang="en-US" dirty="0" smtClean="0"/>
              <a:t>UART Poll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27/10/2015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649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468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check:</a:t>
            </a:r>
          </a:p>
          <a:p>
            <a:pPr lvl="1"/>
            <a:r>
              <a:rPr lang="en-US" sz="1400" dirty="0" err="1" smtClean="0"/>
              <a:t>BaudRate</a:t>
            </a:r>
            <a:endParaRPr lang="en-US" sz="1400" dirty="0" smtClean="0"/>
          </a:p>
          <a:p>
            <a:pPr lvl="1"/>
            <a:r>
              <a:rPr lang="en-US" sz="1400" dirty="0" smtClean="0"/>
              <a:t>World length</a:t>
            </a:r>
          </a:p>
          <a:p>
            <a:pPr lvl="1"/>
            <a:r>
              <a:rPr lang="en-US" sz="1400" dirty="0" smtClean="0"/>
              <a:t>Parity</a:t>
            </a:r>
          </a:p>
          <a:p>
            <a:pPr lvl="1"/>
            <a:r>
              <a:rPr lang="en-US" sz="1400" dirty="0" smtClean="0"/>
              <a:t>Stop bits</a:t>
            </a:r>
          </a:p>
          <a:p>
            <a:pPr lvl="1"/>
            <a:r>
              <a:rPr lang="en-US" sz="1400" dirty="0" smtClean="0"/>
              <a:t>Data direction</a:t>
            </a:r>
          </a:p>
          <a:p>
            <a:pPr lvl="1"/>
            <a:r>
              <a:rPr lang="en-US" sz="1400" dirty="0" smtClean="0"/>
              <a:t>Oversampling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072" y="1772816"/>
            <a:ext cx="5122408" cy="495459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26667735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DMA settings</a:t>
            </a:r>
          </a:p>
          <a:p>
            <a:pPr lvl="1"/>
            <a:r>
              <a:rPr lang="en-US" sz="1400" dirty="0" smtClean="0"/>
              <a:t>TAB&gt;DMA Settings</a:t>
            </a:r>
          </a:p>
          <a:p>
            <a:pPr lvl="1"/>
            <a:r>
              <a:rPr lang="en-US" sz="1400" dirty="0" smtClean="0"/>
              <a:t>Button ADD</a:t>
            </a:r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798" y="1587868"/>
            <a:ext cx="5370706" cy="519475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12646964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354491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DMA </a:t>
            </a:r>
            <a:r>
              <a:rPr lang="en-US" sz="1800" dirty="0" err="1" smtClean="0"/>
              <a:t>Tx</a:t>
            </a:r>
            <a:r>
              <a:rPr lang="en-US" sz="1800" dirty="0" smtClean="0"/>
              <a:t> settings</a:t>
            </a:r>
          </a:p>
          <a:p>
            <a:pPr lvl="1"/>
            <a:r>
              <a:rPr lang="en-US" sz="1400" dirty="0" smtClean="0"/>
              <a:t>Set USART1_TX request</a:t>
            </a:r>
          </a:p>
          <a:p>
            <a:pPr lvl="1"/>
            <a:r>
              <a:rPr lang="en-US" sz="1400" dirty="0" smtClean="0"/>
              <a:t>Memory to peripheral direction</a:t>
            </a:r>
          </a:p>
          <a:p>
            <a:pPr lvl="1"/>
            <a:r>
              <a:rPr lang="en-US" sz="1400" dirty="0" smtClean="0"/>
              <a:t>Normal mode</a:t>
            </a:r>
          </a:p>
          <a:p>
            <a:pPr lvl="1"/>
            <a:r>
              <a:rPr lang="en-US" sz="1400" dirty="0" smtClean="0"/>
              <a:t>Byte data width</a:t>
            </a:r>
          </a:p>
          <a:p>
            <a:pPr lvl="1"/>
            <a:r>
              <a:rPr lang="en-US" sz="1400" dirty="0" smtClean="0"/>
              <a:t>Increment memory address</a:t>
            </a:r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61468"/>
            <a:ext cx="5400600" cy="52236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32538657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6468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DMA </a:t>
            </a:r>
            <a:r>
              <a:rPr lang="en-US" sz="1800" dirty="0"/>
              <a:t>R</a:t>
            </a:r>
            <a:r>
              <a:rPr lang="en-US" sz="1800" dirty="0" smtClean="0"/>
              <a:t>x settings</a:t>
            </a:r>
          </a:p>
          <a:p>
            <a:pPr lvl="1"/>
            <a:r>
              <a:rPr lang="en-US" sz="1400" dirty="0" smtClean="0"/>
              <a:t>Button ADD</a:t>
            </a:r>
          </a:p>
          <a:p>
            <a:pPr lvl="1"/>
            <a:r>
              <a:rPr lang="en-US" sz="1400" dirty="0" smtClean="0"/>
              <a:t>Set USART1_RX request</a:t>
            </a:r>
          </a:p>
          <a:p>
            <a:pPr lvl="1"/>
            <a:r>
              <a:rPr lang="en-US" sz="1400" dirty="0" smtClean="0"/>
              <a:t>Peripheral to memory direction</a:t>
            </a:r>
          </a:p>
          <a:p>
            <a:pPr lvl="1"/>
            <a:r>
              <a:rPr lang="en-US" sz="1400" dirty="0" smtClean="0"/>
              <a:t>Normal mode</a:t>
            </a:r>
          </a:p>
          <a:p>
            <a:pPr lvl="1"/>
            <a:r>
              <a:rPr lang="en-US" sz="1400" dirty="0" smtClean="0"/>
              <a:t>Byte data width</a:t>
            </a:r>
          </a:p>
          <a:p>
            <a:pPr lvl="1"/>
            <a:r>
              <a:rPr lang="en-US" sz="1400" dirty="0" smtClean="0"/>
              <a:t>Increment memory address</a:t>
            </a:r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83" y="1556792"/>
            <a:ext cx="5408921" cy="523171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11277925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55229"/>
            <a:ext cx="8229600" cy="1985159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USART configuration NVIC settings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DMA2 interrupts for </a:t>
            </a:r>
            <a:br>
              <a:rPr lang="en-US" sz="1400" dirty="0" smtClean="0"/>
            </a:br>
            <a:r>
              <a:rPr lang="en-US" sz="1400" dirty="0" smtClean="0"/>
              <a:t>USART1</a:t>
            </a:r>
          </a:p>
          <a:p>
            <a:pPr lvl="1"/>
            <a:r>
              <a:rPr lang="en-US" sz="1400" dirty="0" smtClean="0"/>
              <a:t>Button OK</a:t>
            </a:r>
            <a:endParaRPr lang="en-GB" sz="1400" dirty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883" y="1579340"/>
            <a:ext cx="5411318" cy="523403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34023132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605253"/>
            <a:ext cx="5186536" cy="518653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8192472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UART with DMA RX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633046" y="2671688"/>
            <a:ext cx="3120261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DMA end of transfer interrupt generation at end of process</a:t>
            </a:r>
          </a:p>
          <a:p>
            <a:pPr algn="ctr"/>
            <a:r>
              <a:rPr lang="en-US" sz="1200" dirty="0" err="1" smtClean="0"/>
              <a:t>HAL_UART_Receive_DMA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47" y="1785392"/>
            <a:ext cx="3120260" cy="5145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DMA stream initializations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4572000" y="3805626"/>
            <a:ext cx="233706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HAL_DMA_IRQHandler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047" y="4503192"/>
            <a:ext cx="2979354" cy="5588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 smtClean="0"/>
              <a:t>HAL_UART_RxCpltCallback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2031159" y="2299966"/>
            <a:ext cx="216024" cy="371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Bent Arrow 39"/>
          <p:cNvSpPr/>
          <p:nvPr/>
        </p:nvSpPr>
        <p:spPr>
          <a:xfrm rot="10800000">
            <a:off x="3536574" y="4262826"/>
            <a:ext cx="1711621" cy="630658"/>
          </a:xfrm>
          <a:prstGeom prst="bentArrow">
            <a:avLst>
              <a:gd name="adj1" fmla="val 1804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290646" y="1556792"/>
            <a:ext cx="0" cy="434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26215" y="3805626"/>
            <a:ext cx="1547446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DMA_Stream_IRQHandler</a:t>
            </a:r>
            <a:r>
              <a:rPr lang="en-US" sz="1200" i="1" dirty="0" smtClean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>
            <a:off x="6909068" y="3951906"/>
            <a:ext cx="617147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ectangle 43"/>
          <p:cNvSpPr/>
          <p:nvPr/>
        </p:nvSpPr>
        <p:spPr>
          <a:xfrm>
            <a:off x="633047" y="5540399"/>
            <a:ext cx="2951107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 smtClean="0"/>
              <a:t>HAL_UART_ErrorCallback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10800000">
            <a:off x="3584155" y="4262826"/>
            <a:ext cx="2113259" cy="1699595"/>
          </a:xfrm>
          <a:prstGeom prst="bentArrow">
            <a:avLst>
              <a:gd name="adj1" fmla="val 6557"/>
              <a:gd name="adj2" fmla="val 7874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3" idx="2"/>
            <a:endCxn id="54" idx="0"/>
          </p:cNvCxnSpPr>
          <p:nvPr/>
        </p:nvCxnSpPr>
        <p:spPr>
          <a:xfrm>
            <a:off x="2193177" y="3318019"/>
            <a:ext cx="106328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8542" y="3584549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1141821" y="3318019"/>
            <a:ext cx="616642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6346" y="3584549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8918" y="3568404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32664" y="3318019"/>
            <a:ext cx="590744" cy="266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38148726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554545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transmit use function</a:t>
            </a:r>
          </a:p>
          <a:p>
            <a:pPr lvl="1"/>
            <a:r>
              <a:rPr lang="en-GB" sz="1400" dirty="0" err="1" smtClean="0"/>
              <a:t>HAL_UART_Transmit_DMA</a:t>
            </a:r>
            <a:r>
              <a:rPr lang="en-GB" sz="1400" dirty="0" smtClean="0"/>
              <a:t>(</a:t>
            </a:r>
            <a:r>
              <a:rPr lang="en-GB" sz="1400" dirty="0" err="1" smtClean="0"/>
              <a:t>UART_HandleTypeDef</a:t>
            </a:r>
            <a:r>
              <a:rPr lang="en-GB" sz="1400" dirty="0" smtClean="0"/>
              <a:t> </a:t>
            </a:r>
            <a:r>
              <a:rPr lang="en-GB" sz="1400" dirty="0"/>
              <a:t>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Size);</a:t>
            </a:r>
            <a:endParaRPr lang="en-GB" sz="1400" dirty="0" smtClean="0"/>
          </a:p>
          <a:p>
            <a:r>
              <a:rPr lang="en-GB" dirty="0" smtClean="0"/>
              <a:t>For receive use function</a:t>
            </a:r>
          </a:p>
          <a:p>
            <a:pPr lvl="1"/>
            <a:r>
              <a:rPr lang="en-GB" sz="1400" dirty="0" err="1" smtClean="0"/>
              <a:t>HAL_UART_Receive_DMA</a:t>
            </a:r>
            <a:r>
              <a:rPr lang="en-GB" sz="1400" dirty="0" smtClean="0"/>
              <a:t>(</a:t>
            </a:r>
            <a:r>
              <a:rPr lang="en-GB" sz="1400" dirty="0" err="1" smtClean="0"/>
              <a:t>UART_HandleTypeDef</a:t>
            </a:r>
            <a:r>
              <a:rPr lang="en-GB" sz="1400" dirty="0" smtClean="0"/>
              <a:t> </a:t>
            </a:r>
            <a:r>
              <a:rPr lang="en-GB" sz="1400" dirty="0"/>
              <a:t>*</a:t>
            </a:r>
            <a:r>
              <a:rPr lang="en-GB" sz="1400" dirty="0" err="1"/>
              <a:t>huart</a:t>
            </a:r>
            <a:r>
              <a:rPr lang="en-GB" sz="1400" dirty="0"/>
              <a:t>, uint8_t *</a:t>
            </a:r>
            <a:r>
              <a:rPr lang="en-GB" sz="1400" dirty="0" err="1"/>
              <a:t>pData</a:t>
            </a:r>
            <a:r>
              <a:rPr lang="en-GB" sz="1400" dirty="0"/>
              <a:t>, uint16_t Size);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23495287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569934"/>
          </a:xfrm>
        </p:spPr>
        <p:txBody>
          <a:bodyPr/>
          <a:lstStyle/>
          <a:p>
            <a:r>
              <a:rPr lang="en-GB" dirty="0" smtClean="0"/>
              <a:t>Buffer definition</a:t>
            </a:r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Sending </a:t>
            </a:r>
            <a:r>
              <a:rPr lang="en-US" dirty="0"/>
              <a:t>and receiving </a:t>
            </a:r>
            <a:r>
              <a:rPr lang="en-US" dirty="0" smtClean="0"/>
              <a:t>methods with DMA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43608" y="1628800"/>
            <a:ext cx="5544616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tx_buff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[]={0,1,2,3,4,5,6,7,8,9};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rx_buff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3608" y="3861048"/>
            <a:ext cx="5976664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HAL_UART_Receive_DMA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(&amp;huart1,rx_buff,10);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HAL_UART_Transmit_DMA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(&amp;huart1,tx_buff,10);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30419304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UART </a:t>
            </a:r>
            <a:r>
              <a:rPr lang="en-US" dirty="0">
                <a:solidFill>
                  <a:schemeClr val="accent2"/>
                </a:solidFill>
              </a:rPr>
              <a:t>with DMA transfer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1969770"/>
          </a:xfrm>
        </p:spPr>
        <p:txBody>
          <a:bodyPr/>
          <a:lstStyle/>
          <a:p>
            <a:r>
              <a:rPr lang="en-GB" dirty="0" smtClean="0"/>
              <a:t>Complete </a:t>
            </a:r>
            <a:r>
              <a:rPr lang="en-GB" dirty="0" err="1" smtClean="0"/>
              <a:t>callback</a:t>
            </a:r>
            <a:r>
              <a:rPr lang="en-GB" dirty="0" smtClean="0"/>
              <a:t> check</a:t>
            </a:r>
          </a:p>
          <a:p>
            <a:pPr lvl="1"/>
            <a:r>
              <a:rPr lang="en-US" dirty="0" smtClean="0"/>
              <a:t>We can put breakpoints on NOPs to watch if we receive complete buffer</a:t>
            </a:r>
            <a:endParaRPr lang="en-GB" dirty="0" smtClean="0"/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48072" y="2136339"/>
            <a:ext cx="8100392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HAL_UART_RxCpltCallback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UART_HandleTypeDef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huart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__NOP();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//check if we receive all data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2.1.3</a:t>
            </a:r>
          </a:p>
        </p:txBody>
      </p:sp>
    </p:spTree>
    <p:extLst>
      <p:ext uri="{BB962C8B-B14F-4D97-AF65-F5344CB8AC3E}">
        <p14:creationId xmlns:p14="http://schemas.microsoft.com/office/powerpoint/2010/main" val="24586416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UART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Work in pairs, one will create transmitter and second receiver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UART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UART without interrupts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14403221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.2.1 </a:t>
            </a:r>
            <a:r>
              <a:rPr lang="en-US" dirty="0" smtClean="0"/>
              <a:t>SPI Poll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27/10/2015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525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54600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SPI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SPI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SPI without interrupts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21922378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Pin selection</a:t>
            </a:r>
          </a:p>
          <a:p>
            <a:pPr lvl="1"/>
            <a:r>
              <a:rPr lang="en-US" sz="1400" dirty="0" smtClean="0"/>
              <a:t>We are looking for free pins where is possible to create wire loopback connection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41831097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853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SPI selection</a:t>
            </a:r>
          </a:p>
          <a:p>
            <a:pPr lvl="1"/>
            <a:r>
              <a:rPr lang="en-US" sz="1400" dirty="0" smtClean="0"/>
              <a:t>Select SPI1 Full-Duplex Master</a:t>
            </a:r>
          </a:p>
          <a:p>
            <a:pPr lvl="1"/>
            <a:r>
              <a:rPr lang="en-US" sz="1400" dirty="0" smtClean="0"/>
              <a:t>Select PA5, PA6, PA7 for SPI1 if weren't selected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9" y="3816540"/>
            <a:ext cx="5499731" cy="118371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729" y="2562708"/>
            <a:ext cx="3200767" cy="39908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9028502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</p:spPr>
        <p:txBody>
          <a:bodyPr/>
          <a:lstStyle/>
          <a:p>
            <a:r>
              <a:rPr lang="en-US" sz="1800" dirty="0" smtClean="0"/>
              <a:t>Hardware preparation</a:t>
            </a:r>
          </a:p>
          <a:p>
            <a:pPr lvl="1"/>
            <a:r>
              <a:rPr lang="en-US" sz="1400" dirty="0" smtClean="0"/>
              <a:t>Connect PA6 and PA7 together with jumper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09" y="2924944"/>
            <a:ext cx="7588986" cy="324036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9" y="2339008"/>
            <a:ext cx="3221516" cy="323657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Callout 13"/>
          <p:cNvSpPr/>
          <p:nvPr/>
        </p:nvSpPr>
        <p:spPr>
          <a:xfrm>
            <a:off x="2843808" y="2168860"/>
            <a:ext cx="2304256" cy="1138672"/>
          </a:xfrm>
          <a:prstGeom prst="wedgeEllipseCallout">
            <a:avLst>
              <a:gd name="adj1" fmla="val -61046"/>
              <a:gd name="adj2" fmla="val 80736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Hardware loopback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21220140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692771"/>
          </a:xfrm>
        </p:spPr>
        <p:txBody>
          <a:bodyPr/>
          <a:lstStyle/>
          <a:p>
            <a:r>
              <a:rPr lang="en-GB" sz="1800" dirty="0"/>
              <a:t>In order to run on maximum frequency, setup clock system</a:t>
            </a:r>
          </a:p>
          <a:p>
            <a:r>
              <a:rPr lang="en-US" sz="1800" dirty="0" smtClean="0"/>
              <a:t>Details </a:t>
            </a:r>
            <a:r>
              <a:rPr lang="en-US" sz="1800" dirty="0"/>
              <a:t>in </a:t>
            </a:r>
            <a:r>
              <a:rPr lang="en-US" sz="1800" dirty="0" smtClean="0"/>
              <a:t>lab </a:t>
            </a:r>
            <a:r>
              <a:rPr lang="en-US" sz="1800" dirty="0"/>
              <a:t>0</a:t>
            </a:r>
            <a:endParaRPr lang="en-GB" sz="1800" dirty="0"/>
          </a:p>
          <a:p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97522"/>
            <a:ext cx="5942548" cy="44438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33141042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13959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SPI configuration</a:t>
            </a:r>
          </a:p>
          <a:p>
            <a:pPr lvl="1"/>
            <a:r>
              <a:rPr lang="en-US" sz="1400" dirty="0" smtClean="0"/>
              <a:t>Tab&gt;Configuration&gt;Connectivity&gt;SPI1</a:t>
            </a:r>
          </a:p>
          <a:p>
            <a:pPr lvl="1"/>
            <a:r>
              <a:rPr lang="en-US" sz="1400" dirty="0" smtClean="0"/>
              <a:t>Check the settings</a:t>
            </a:r>
          </a:p>
          <a:p>
            <a:pPr lvl="1"/>
            <a:r>
              <a:rPr lang="en-US" sz="1400" dirty="0" smtClean="0"/>
              <a:t>Button OK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 smtClean="0"/>
              <a:t>The CLK frequency </a:t>
            </a:r>
            <a:br>
              <a:rPr lang="en-US" sz="1400" dirty="0" smtClean="0"/>
            </a:br>
            <a:r>
              <a:rPr lang="en-US" sz="1400" dirty="0" smtClean="0"/>
              <a:t>with core on 180MHz</a:t>
            </a:r>
            <a:br>
              <a:rPr lang="en-US" sz="1400" dirty="0" smtClean="0"/>
            </a:br>
            <a:r>
              <a:rPr lang="en-US" sz="1400" dirty="0" smtClean="0"/>
              <a:t>is now 45MHz</a:t>
            </a:r>
          </a:p>
          <a:p>
            <a:pPr lvl="1"/>
            <a:r>
              <a:rPr lang="en-US" sz="1400" dirty="0" smtClean="0"/>
              <a:t>For this clock use </a:t>
            </a:r>
            <a:br>
              <a:rPr lang="en-US" sz="1400" dirty="0" smtClean="0"/>
            </a:br>
            <a:r>
              <a:rPr lang="en-US" sz="1400" dirty="0" smtClean="0"/>
              <a:t>HIGH GPIO speed </a:t>
            </a:r>
          </a:p>
          <a:p>
            <a:pPr marL="355600" lvl="1" indent="0">
              <a:buNone/>
            </a:pPr>
            <a:endParaRPr lang="en-US" sz="1400" dirty="0" smtClean="0"/>
          </a:p>
          <a:p>
            <a:pPr marL="355600" lvl="1" indent="0">
              <a:buNone/>
            </a:pPr>
            <a:endParaRPr lang="en-US" sz="12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401" y="1956421"/>
            <a:ext cx="6307104" cy="48569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842453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493981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SPI – GPIO configuration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smtClean="0"/>
              <a:t>SPI CLK frequency 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with core on 180MHz</a:t>
            </a:r>
            <a:br>
              <a:rPr lang="en-US" sz="1400" dirty="0"/>
            </a:br>
            <a:r>
              <a:rPr lang="en-US" sz="1400" dirty="0"/>
              <a:t>is now 45MHz</a:t>
            </a:r>
          </a:p>
          <a:p>
            <a:pPr lvl="1"/>
            <a:r>
              <a:rPr lang="en-US" sz="1400" dirty="0"/>
              <a:t>For this clock use </a:t>
            </a:r>
            <a:br>
              <a:rPr lang="en-US" sz="1400" dirty="0"/>
            </a:br>
            <a:r>
              <a:rPr lang="en-US" sz="1400" dirty="0"/>
              <a:t>HIGH GPIO speed 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Tab&gt;Configuration&gt;System&gt;</a:t>
            </a:r>
            <a:br>
              <a:rPr lang="en-US" sz="1400" dirty="0" smtClean="0"/>
            </a:br>
            <a:r>
              <a:rPr lang="en-US" sz="1400" dirty="0" smtClean="0"/>
              <a:t>&gt;GPIO</a:t>
            </a:r>
          </a:p>
          <a:p>
            <a:pPr lvl="1"/>
            <a:r>
              <a:rPr lang="en-US" sz="1400" dirty="0" smtClean="0"/>
              <a:t>Tab&gt;SPI1</a:t>
            </a:r>
          </a:p>
          <a:p>
            <a:pPr lvl="1"/>
            <a:r>
              <a:rPr lang="en-US" sz="1400" dirty="0" smtClean="0"/>
              <a:t>Seth High output speed</a:t>
            </a:r>
          </a:p>
          <a:p>
            <a:pPr lvl="1"/>
            <a:r>
              <a:rPr lang="en-US" sz="1400" dirty="0" smtClean="0"/>
              <a:t>Button OK</a:t>
            </a:r>
          </a:p>
          <a:p>
            <a:pPr lvl="1"/>
            <a:endParaRPr lang="en-US" sz="1400" dirty="0"/>
          </a:p>
          <a:p>
            <a:pPr marL="355600" lvl="1" indent="0">
              <a:buNone/>
            </a:pPr>
            <a:endParaRPr lang="en-US" sz="1400" dirty="0" smtClean="0"/>
          </a:p>
          <a:p>
            <a:pPr marL="355600" lvl="1" indent="0">
              <a:buNone/>
            </a:pPr>
            <a:endParaRPr lang="en-US" sz="12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870280"/>
            <a:ext cx="5580112" cy="49722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28093051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96" y="1612815"/>
            <a:ext cx="5112000" cy="5112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11310713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transmit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20" name="Down Arrow 19"/>
          <p:cNvSpPr/>
          <p:nvPr/>
        </p:nvSpPr>
        <p:spPr>
          <a:xfrm>
            <a:off x="2544571" y="2689330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Up Arrow 20"/>
          <p:cNvSpPr/>
          <p:nvPr/>
        </p:nvSpPr>
        <p:spPr>
          <a:xfrm rot="16020542">
            <a:off x="4303195" y="3067876"/>
            <a:ext cx="459676" cy="4255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24" idx="0"/>
          </p:cNvCxnSpPr>
          <p:nvPr/>
        </p:nvCxnSpPr>
        <p:spPr>
          <a:xfrm flipH="1">
            <a:off x="958529" y="3548064"/>
            <a:ext cx="1202466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94253" y="3548064"/>
            <a:ext cx="1187144" cy="8615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8770" y="4395841"/>
            <a:ext cx="1279517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HAL_TIMEOUT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24225" y="4409649"/>
            <a:ext cx="1140056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HAL_ERROR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73826" y="4409648"/>
            <a:ext cx="816249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HAL_OK</a:t>
            </a:r>
          </a:p>
        </p:txBody>
      </p:sp>
      <p:cxnSp>
        <p:nvCxnSpPr>
          <p:cNvPr id="27" name="Straight Arrow Connector 26"/>
          <p:cNvCxnSpPr>
            <a:stCxn id="30" idx="2"/>
          </p:cNvCxnSpPr>
          <p:nvPr/>
        </p:nvCxnSpPr>
        <p:spPr>
          <a:xfrm flipH="1">
            <a:off x="2405791" y="3548064"/>
            <a:ext cx="249084" cy="847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93033" y="3089813"/>
            <a:ext cx="165301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Function blocks</a:t>
            </a:r>
          </a:p>
          <a:p>
            <a:pPr algn="ctr"/>
            <a:r>
              <a:rPr lang="en-US" sz="1200" b="1" dirty="0" smtClean="0">
                <a:latin typeface="+mj-lt"/>
              </a:rPr>
              <a:t>Polling with timeout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45468" y="2381553"/>
            <a:ext cx="300042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1145468" y="3024844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P</a:t>
            </a:r>
            <a:r>
              <a:rPr lang="en-US" sz="1400" dirty="0" smtClean="0"/>
              <a:t>olling process</a:t>
            </a:r>
          </a:p>
          <a:p>
            <a:pPr algn="ctr"/>
            <a:r>
              <a:rPr lang="en-US" sz="1400" dirty="0" err="1"/>
              <a:t>HAL_SPI_TransmitReceive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533033" y="4418791"/>
            <a:ext cx="1011815" cy="27699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HAL_BUSY</a:t>
            </a:r>
          </a:p>
        </p:txBody>
      </p:sp>
      <p:cxnSp>
        <p:nvCxnSpPr>
          <p:cNvPr id="32" name="Straight Arrow Connector 31"/>
          <p:cNvCxnSpPr>
            <a:endCxn id="25" idx="0"/>
          </p:cNvCxnSpPr>
          <p:nvPr/>
        </p:nvCxnSpPr>
        <p:spPr>
          <a:xfrm>
            <a:off x="3024309" y="3551478"/>
            <a:ext cx="569944" cy="858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2548780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Pin selection</a:t>
            </a:r>
          </a:p>
          <a:p>
            <a:pPr lvl="1"/>
            <a:r>
              <a:rPr lang="en-US" sz="1400" dirty="0" smtClean="0"/>
              <a:t>We are looking for free pins where is possible to create wire loopback connection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39182776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862322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3</a:t>
            </a:r>
            <a:r>
              <a:rPr lang="en-GB" i="1" dirty="0" smtClean="0"/>
              <a:t>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3</a:t>
            </a:r>
            <a:r>
              <a:rPr lang="en-GB" i="1" dirty="0" smtClean="0"/>
              <a:t> */ </a:t>
            </a:r>
            <a:r>
              <a:rPr lang="en-GB" dirty="0" smtClean="0"/>
              <a:t>tags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For transmit and receive use function</a:t>
            </a:r>
          </a:p>
          <a:p>
            <a:pPr lvl="1"/>
            <a:r>
              <a:rPr lang="en-GB" dirty="0" err="1"/>
              <a:t>HAL_SPI_TransmitReceive</a:t>
            </a:r>
            <a:r>
              <a:rPr lang="en-GB" dirty="0"/>
              <a:t>(</a:t>
            </a:r>
            <a:r>
              <a:rPr lang="en-GB" dirty="0" err="1"/>
              <a:t>SPI_HandleTypeDef</a:t>
            </a:r>
            <a:r>
              <a:rPr lang="en-GB" dirty="0"/>
              <a:t> *</a:t>
            </a:r>
            <a:r>
              <a:rPr lang="en-GB" dirty="0" err="1"/>
              <a:t>hspi</a:t>
            </a:r>
            <a:r>
              <a:rPr lang="en-GB" dirty="0"/>
              <a:t>, uint8_t *</a:t>
            </a:r>
            <a:r>
              <a:rPr lang="en-GB" dirty="0" err="1"/>
              <a:t>pTxData</a:t>
            </a:r>
            <a:r>
              <a:rPr lang="en-GB" dirty="0"/>
              <a:t>, uint8_t *</a:t>
            </a:r>
            <a:r>
              <a:rPr lang="en-GB" dirty="0" err="1"/>
              <a:t>pRxData</a:t>
            </a:r>
            <a:r>
              <a:rPr lang="en-GB" dirty="0"/>
              <a:t>, uint16_t Size, uint32_t Timeout)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28621235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923877"/>
          </a:xfrm>
        </p:spPr>
        <p:txBody>
          <a:bodyPr/>
          <a:lstStyle/>
          <a:p>
            <a:r>
              <a:rPr lang="en-GB" dirty="0" smtClean="0"/>
              <a:t>Transmit receive solution</a:t>
            </a:r>
          </a:p>
          <a:p>
            <a:pPr lvl="1"/>
            <a:r>
              <a:rPr lang="en-US" dirty="0" smtClean="0"/>
              <a:t>Create data structure for data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Call transmit receive function</a:t>
            </a:r>
            <a:endParaRPr lang="en-GB" dirty="0" smtClean="0"/>
          </a:p>
          <a:p>
            <a:pPr marL="0" indent="0">
              <a:buNone/>
            </a:pPr>
            <a:endParaRPr lang="en-GB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57200" y="1916832"/>
            <a:ext cx="5842992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PV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tx_buffer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[]={0,1,2,3,4,5,6,7,8,9};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rx_buffer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PV */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343" y="3513782"/>
            <a:ext cx="8068469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HAL_SPI_TransmitReceive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(&amp;hspi1,tx_buffer,rx_buffer,10,100);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3902179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2.2.2 </a:t>
            </a:r>
            <a:r>
              <a:rPr lang="en-US" dirty="0" smtClean="0"/>
              <a:t>SPI Interrupt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27/10/2015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5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interrupt</a:t>
            </a: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SPI with interrupts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Create simple loopback example with interrupts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SPI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to send and receive data over SPI with interrupts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10057434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853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SPI selection</a:t>
            </a:r>
          </a:p>
          <a:p>
            <a:pPr lvl="1"/>
            <a:r>
              <a:rPr lang="en-US" sz="1400" dirty="0" smtClean="0"/>
              <a:t>Select SPI1 Full-Duplex Master</a:t>
            </a:r>
          </a:p>
          <a:p>
            <a:pPr lvl="1"/>
            <a:r>
              <a:rPr lang="en-US" sz="1400" dirty="0" smtClean="0"/>
              <a:t>Select PA5, PA6, PA7 for SPI1 if weren't selected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9" y="3816540"/>
            <a:ext cx="5499731" cy="118371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729" y="2562708"/>
            <a:ext cx="3200767" cy="39908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1535068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</p:spPr>
        <p:txBody>
          <a:bodyPr/>
          <a:lstStyle/>
          <a:p>
            <a:r>
              <a:rPr lang="en-US" sz="1800" dirty="0" smtClean="0"/>
              <a:t>Hardware preparation</a:t>
            </a:r>
          </a:p>
          <a:p>
            <a:pPr lvl="1"/>
            <a:r>
              <a:rPr lang="en-US" sz="1400" dirty="0" smtClean="0"/>
              <a:t>Connect PA6 and PA7 together with jumper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09" y="2924944"/>
            <a:ext cx="7588986" cy="324036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9" y="2339008"/>
            <a:ext cx="3221516" cy="323657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Callout 13"/>
          <p:cNvSpPr/>
          <p:nvPr/>
        </p:nvSpPr>
        <p:spPr>
          <a:xfrm>
            <a:off x="2843808" y="2168860"/>
            <a:ext cx="2304256" cy="1138672"/>
          </a:xfrm>
          <a:prstGeom prst="wedgeEllipseCallout">
            <a:avLst>
              <a:gd name="adj1" fmla="val -61046"/>
              <a:gd name="adj2" fmla="val 80736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Hardware loopback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7598818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323439"/>
          </a:xfrm>
        </p:spPr>
        <p:txBody>
          <a:bodyPr/>
          <a:lstStyle/>
          <a:p>
            <a:r>
              <a:rPr lang="en-GB" sz="1800" dirty="0"/>
              <a:t>In order to run on maximum frequency, setup clock system</a:t>
            </a:r>
          </a:p>
          <a:p>
            <a:r>
              <a:rPr lang="en-US" sz="1800" dirty="0" smtClean="0"/>
              <a:t>Details in lab 0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243674"/>
            <a:ext cx="6014556" cy="44976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4245446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062103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SPI configuration</a:t>
            </a:r>
          </a:p>
          <a:p>
            <a:pPr lvl="1"/>
            <a:r>
              <a:rPr lang="en-US" sz="1400" dirty="0" smtClean="0"/>
              <a:t>Tab&gt;Configuration&gt;Connectivity&gt;SPI1</a:t>
            </a:r>
          </a:p>
          <a:p>
            <a:pPr lvl="1"/>
            <a:r>
              <a:rPr lang="en-US" sz="1400" dirty="0" smtClean="0"/>
              <a:t>Check the settings</a:t>
            </a:r>
          </a:p>
          <a:p>
            <a:pPr lvl="1"/>
            <a:r>
              <a:rPr lang="en-US" sz="1400" dirty="0" smtClean="0"/>
              <a:t>Button OK</a:t>
            </a:r>
            <a:endParaRPr lang="en-US" sz="12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993820"/>
            <a:ext cx="5909083" cy="481955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776545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062103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SPI configuration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SPI interrupt</a:t>
            </a:r>
          </a:p>
          <a:p>
            <a:pPr lvl="1"/>
            <a:r>
              <a:rPr lang="en-US" sz="1400" dirty="0" smtClean="0"/>
              <a:t>Button OK</a:t>
            </a:r>
            <a:endParaRPr lang="en-US" sz="12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878171"/>
            <a:ext cx="5098265" cy="493123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1256479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96" y="1605283"/>
            <a:ext cx="5119532" cy="51195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10220634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908215"/>
          </a:xfrm>
        </p:spPr>
        <p:txBody>
          <a:bodyPr/>
          <a:lstStyle/>
          <a:p>
            <a:r>
              <a:rPr lang="en-US" sz="1800" dirty="0" smtClean="0"/>
              <a:t>Pin selection</a:t>
            </a:r>
          </a:p>
          <a:p>
            <a:pPr lvl="1"/>
            <a:r>
              <a:rPr lang="en-US" sz="1400" dirty="0" smtClean="0"/>
              <a:t>We are looking for free pins </a:t>
            </a:r>
            <a:br>
              <a:rPr lang="en-US" sz="1400" dirty="0" smtClean="0"/>
            </a:br>
            <a:r>
              <a:rPr lang="en-US" sz="1400" dirty="0" smtClean="0"/>
              <a:t>where is possible to create </a:t>
            </a:r>
            <a:br>
              <a:rPr lang="en-US" sz="1400" dirty="0" smtClean="0"/>
            </a:br>
            <a:r>
              <a:rPr lang="en-US" sz="1400" dirty="0" smtClean="0"/>
              <a:t>wire loopback connection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23" y="1052736"/>
            <a:ext cx="4815666" cy="566397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Oval Callout 6"/>
          <p:cNvSpPr/>
          <p:nvPr/>
        </p:nvSpPr>
        <p:spPr>
          <a:xfrm>
            <a:off x="463550" y="3717032"/>
            <a:ext cx="3573780" cy="1512168"/>
          </a:xfrm>
          <a:prstGeom prst="wedgeEllipseCallout">
            <a:avLst>
              <a:gd name="adj1" fmla="val 56932"/>
              <a:gd name="adj2" fmla="val 3623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en-US" dirty="0" smtClean="0">
                <a:solidFill>
                  <a:schemeClr val="accent2"/>
                </a:solidFill>
              </a:rPr>
              <a:t>mage from STM32F429-Discovery user manual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788180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SPI with IT transmit receive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3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GB" sz="1200" dirty="0" err="1" smtClean="0"/>
              <a:t>HAL_SPI_TransmitReceive_IT</a:t>
            </a:r>
            <a:endParaRPr lang="en-GB" sz="1200" dirty="0"/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Peripheral </a:t>
            </a:r>
            <a:r>
              <a:rPr lang="en-US" sz="1200" dirty="0" smtClean="0"/>
              <a:t>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HAL_SPI_IRQHandler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</a:t>
            </a:r>
            <a:r>
              <a:rPr lang="en-US" sz="1200" dirty="0" smtClean="0">
                <a:solidFill>
                  <a:schemeClr val="tx1"/>
                </a:solidFill>
              </a:rPr>
              <a:t>nd of process callback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HAL_SPI_TxRxCpltCallback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HAL_SPI_ErrorCallback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4"/>
            <a:ext cx="281926" cy="356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80313" y="3546878"/>
            <a:ext cx="1763688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SPI1_IRQHandler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35876730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077492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transmit use function</a:t>
            </a:r>
          </a:p>
          <a:p>
            <a:pPr lvl="1"/>
            <a:r>
              <a:rPr lang="en-GB" dirty="0" err="1"/>
              <a:t>HAL_SPI_TransmitReceive_IT</a:t>
            </a:r>
            <a:r>
              <a:rPr lang="en-GB" dirty="0"/>
              <a:t>(</a:t>
            </a:r>
            <a:r>
              <a:rPr lang="en-GB" dirty="0" err="1"/>
              <a:t>SPI_HandleTypeDef</a:t>
            </a:r>
            <a:r>
              <a:rPr lang="en-GB" dirty="0"/>
              <a:t> *</a:t>
            </a:r>
            <a:r>
              <a:rPr lang="en-GB" dirty="0" err="1"/>
              <a:t>hspi</a:t>
            </a:r>
            <a:r>
              <a:rPr lang="en-GB" dirty="0"/>
              <a:t>, uint8_t *</a:t>
            </a:r>
            <a:r>
              <a:rPr lang="en-GB" dirty="0" err="1"/>
              <a:t>pTxData</a:t>
            </a:r>
            <a:r>
              <a:rPr lang="en-GB" dirty="0"/>
              <a:t>, uint8_t *</a:t>
            </a:r>
            <a:r>
              <a:rPr lang="en-GB" dirty="0" err="1"/>
              <a:t>pRxData</a:t>
            </a:r>
            <a:r>
              <a:rPr lang="en-GB" dirty="0"/>
              <a:t>, uint16_t Size)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23088989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SPI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2108269"/>
          </a:xfrm>
        </p:spPr>
        <p:txBody>
          <a:bodyPr/>
          <a:lstStyle/>
          <a:p>
            <a:r>
              <a:rPr lang="en-GB" dirty="0" smtClean="0"/>
              <a:t>Buffer definition</a:t>
            </a:r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Sending </a:t>
            </a:r>
            <a:r>
              <a:rPr lang="en-US" dirty="0"/>
              <a:t>and receiving </a:t>
            </a:r>
            <a:r>
              <a:rPr lang="en-US" dirty="0" smtClean="0"/>
              <a:t>methods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043608" y="1564428"/>
            <a:ext cx="5544616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0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tx_buff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[]={0,1,2,3,4,5,6,7,8,9};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uint8_t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rx_buff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[10];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0 */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536" y="3284984"/>
            <a:ext cx="8496944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smtClean="0"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HAL_SPI_TransmitReceive_IT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</a:t>
            </a:r>
            <a:r>
              <a:rPr lang="en-GB" dirty="0" smtClean="0">
                <a:solidFill>
                  <a:prstClr val="black"/>
                </a:solidFill>
                <a:latin typeface="Consolas" panose="020B0609020204030204" pitchFamily="49" charset="0"/>
              </a:rPr>
              <a:t>hspi1,tx_buff,rx_buff,10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33920904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SPI </a:t>
            </a:r>
            <a:r>
              <a:rPr lang="en-US" dirty="0" smtClean="0">
                <a:solidFill>
                  <a:schemeClr val="accent2"/>
                </a:solidFill>
              </a:rPr>
              <a:t>with </a:t>
            </a:r>
            <a:r>
              <a:rPr lang="en-US" dirty="0">
                <a:solidFill>
                  <a:schemeClr val="accent2"/>
                </a:solidFill>
              </a:rPr>
              <a:t>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1969770"/>
          </a:xfrm>
        </p:spPr>
        <p:txBody>
          <a:bodyPr/>
          <a:lstStyle/>
          <a:p>
            <a:r>
              <a:rPr lang="en-GB" dirty="0" smtClean="0"/>
              <a:t>Complete </a:t>
            </a:r>
            <a:r>
              <a:rPr lang="en-GB" dirty="0" err="1" smtClean="0"/>
              <a:t>callback</a:t>
            </a:r>
            <a:r>
              <a:rPr lang="en-GB" dirty="0" smtClean="0"/>
              <a:t> check</a:t>
            </a:r>
          </a:p>
          <a:p>
            <a:pPr lvl="1"/>
            <a:r>
              <a:rPr lang="en-US" dirty="0" smtClean="0"/>
              <a:t>We can put breakpoints on NOPs to watch if we send or receive complete buffer</a:t>
            </a:r>
            <a:endParaRPr lang="en-GB" dirty="0" smtClean="0"/>
          </a:p>
          <a:p>
            <a:pPr marL="355600" lvl="1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endParaRPr lang="en-GB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115616" y="2255961"/>
            <a:ext cx="7344816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HAL_SPI_TxRxCpltCallback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SPI_HandleTypeDef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hspi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__NOP();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2.2.2</a:t>
            </a:r>
          </a:p>
        </p:txBody>
      </p:sp>
    </p:spTree>
    <p:extLst>
      <p:ext uri="{BB962C8B-B14F-4D97-AF65-F5344CB8AC3E}">
        <p14:creationId xmlns:p14="http://schemas.microsoft.com/office/powerpoint/2010/main" val="520249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3.2.1 </a:t>
            </a:r>
            <a:r>
              <a:rPr lang="en-US" dirty="0" smtClean="0"/>
              <a:t>TIM with interrupt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27/10/2015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53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TIM </a:t>
            </a:r>
            <a:r>
              <a:rPr lang="en-US" dirty="0" smtClean="0">
                <a:solidFill>
                  <a:schemeClr val="accent2"/>
                </a:solidFill>
              </a:rPr>
              <a:t>with interrupt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TIM with Interrupt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Indicate TIM interrupt with LED toggle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TIM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start timer and handle interrupt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22216517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78537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TIM selection</a:t>
            </a:r>
          </a:p>
          <a:p>
            <a:pPr lvl="1"/>
            <a:r>
              <a:rPr lang="en-US" sz="1400" dirty="0" smtClean="0"/>
              <a:t>Select TIM clock source Internal clock</a:t>
            </a:r>
          </a:p>
          <a:p>
            <a:pPr lvl="1"/>
            <a:r>
              <a:rPr lang="en-US" sz="1400" dirty="0" smtClean="0"/>
              <a:t>Enable GPIO for LED PG14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98" y="2339008"/>
            <a:ext cx="4786990" cy="41982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36" y="3573016"/>
            <a:ext cx="2828077" cy="246794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6870950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TIM configuration</a:t>
            </a:r>
          </a:p>
          <a:p>
            <a:pPr lvl="1"/>
            <a:r>
              <a:rPr lang="en-US" sz="1400" dirty="0" smtClean="0"/>
              <a:t>Tab&gt;Configuration&gt;Control&gt;TIM1</a:t>
            </a:r>
          </a:p>
          <a:p>
            <a:pPr lvl="1"/>
            <a:r>
              <a:rPr lang="en-US" sz="1400" dirty="0" smtClean="0"/>
              <a:t>Check the settings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25" y="2204864"/>
            <a:ext cx="8105784" cy="45609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19860803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56993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TIM configuration</a:t>
            </a:r>
          </a:p>
          <a:p>
            <a:pPr lvl="1"/>
            <a:r>
              <a:rPr lang="en-US" sz="1400" dirty="0" smtClean="0"/>
              <a:t>Tab&gt;Parameter Settings</a:t>
            </a:r>
          </a:p>
          <a:p>
            <a:pPr lvl="1"/>
            <a:r>
              <a:rPr lang="en-US" sz="1400" dirty="0" smtClean="0"/>
              <a:t>Prescaler to 18000</a:t>
            </a:r>
          </a:p>
          <a:p>
            <a:pPr lvl="1"/>
            <a:r>
              <a:rPr lang="en-US" sz="1400" dirty="0" smtClean="0"/>
              <a:t>Counter period to 10000</a:t>
            </a:r>
          </a:p>
          <a:p>
            <a:pPr lvl="1"/>
            <a:r>
              <a:rPr lang="en-US" sz="1400" dirty="0" smtClean="0"/>
              <a:t>Together with 180MHz TIMER1 </a:t>
            </a:r>
            <a:br>
              <a:rPr lang="en-US" sz="1400" dirty="0" smtClean="0"/>
            </a:br>
            <a:r>
              <a:rPr lang="en-US" sz="1400" dirty="0" smtClean="0"/>
              <a:t>clock we get period 1Hz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54" y="1412776"/>
            <a:ext cx="5218476" cy="53470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1983123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062103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TIM configuration</a:t>
            </a:r>
          </a:p>
          <a:p>
            <a:pPr lvl="1"/>
            <a:r>
              <a:rPr lang="en-US" sz="1400" dirty="0" smtClean="0"/>
              <a:t>Tab&gt;NVIC Settings</a:t>
            </a:r>
          </a:p>
          <a:p>
            <a:pPr lvl="1"/>
            <a:r>
              <a:rPr lang="en-US" sz="1400" dirty="0" smtClean="0"/>
              <a:t>Enable TIM1 Update interrupt</a:t>
            </a:r>
          </a:p>
          <a:p>
            <a:pPr lvl="1"/>
            <a:r>
              <a:rPr lang="en-US" sz="1400" dirty="0" smtClean="0"/>
              <a:t>Button OK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318430"/>
            <a:ext cx="5328592" cy="54599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11747705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</p:spPr>
        <p:txBody>
          <a:bodyPr/>
          <a:lstStyle/>
          <a:p>
            <a:r>
              <a:rPr lang="en-US" sz="1800" dirty="0" smtClean="0"/>
              <a:t>Pin selection</a:t>
            </a:r>
          </a:p>
          <a:p>
            <a:pPr lvl="1"/>
            <a:r>
              <a:rPr lang="en-US" sz="1400" dirty="0" smtClean="0"/>
              <a:t>We are looking for free pins where is possible to create wire loopback connection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543" y="2060848"/>
            <a:ext cx="6984766" cy="471539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Oval Callout 4"/>
          <p:cNvSpPr/>
          <p:nvPr/>
        </p:nvSpPr>
        <p:spPr>
          <a:xfrm>
            <a:off x="-5898" y="3429000"/>
            <a:ext cx="2057618" cy="1512168"/>
          </a:xfrm>
          <a:prstGeom prst="wedgeEllipseCallout">
            <a:avLst>
              <a:gd name="adj1" fmla="val 51096"/>
              <a:gd name="adj2" fmla="val 5272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en-US" dirty="0" smtClean="0">
                <a:solidFill>
                  <a:schemeClr val="accent2"/>
                </a:solidFill>
              </a:rPr>
              <a:t>mage from STM32F429 datasheet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10377993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96" y="1590137"/>
            <a:ext cx="5114418" cy="51144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80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34260220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27727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HAL Library TIM with IT flow</a:t>
            </a:r>
            <a:endParaRPr lang="en-GB" sz="2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81</a:t>
            </a:fld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664" y="2667002"/>
            <a:ext cx="322827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Start process with interrupt generation at end of process</a:t>
            </a:r>
          </a:p>
          <a:p>
            <a:pPr algn="ctr"/>
            <a:r>
              <a:rPr lang="en-US" sz="1200" dirty="0" err="1"/>
              <a:t>HAL_TIM_Base_Start_IT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2664" y="1828800"/>
            <a:ext cx="3228274" cy="55258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TIM Initializations </a:t>
            </a:r>
          </a:p>
          <a:p>
            <a:pPr algn="ctr"/>
            <a:r>
              <a:rPr lang="en-US" sz="1200" dirty="0" smtClean="0"/>
              <a:t>including peripheral interrupt NVIC initializations 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4956095" y="3546878"/>
            <a:ext cx="1936419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HAL_TIM_IRQHandler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4142" y="4244444"/>
            <a:ext cx="3178285" cy="625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process callback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HAL_TIM_PeriodElapsedCallback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2350396" y="2381385"/>
            <a:ext cx="216024" cy="285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Bent Arrow 29"/>
          <p:cNvSpPr/>
          <p:nvPr/>
        </p:nvSpPr>
        <p:spPr>
          <a:xfrm rot="10800000">
            <a:off x="4032426" y="4004078"/>
            <a:ext cx="1535005" cy="630658"/>
          </a:xfrm>
          <a:prstGeom prst="bentArrow">
            <a:avLst>
              <a:gd name="adj1" fmla="val 11377"/>
              <a:gd name="adj2" fmla="val 1583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752223" y="1638211"/>
            <a:ext cx="0" cy="430538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>
            <a:off x="6892513" y="3693158"/>
            <a:ext cx="671586" cy="1371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ectangle 34"/>
          <p:cNvSpPr/>
          <p:nvPr/>
        </p:nvSpPr>
        <p:spPr>
          <a:xfrm>
            <a:off x="862664" y="5288717"/>
            <a:ext cx="3169761" cy="515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rocess Error callback</a:t>
            </a:r>
          </a:p>
          <a:p>
            <a:pPr algn="ctr"/>
            <a:r>
              <a:rPr lang="en-US" sz="1200" dirty="0" err="1"/>
              <a:t>HAL_TIM_ErrorCallback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>
            <a:off x="4032424" y="4004077"/>
            <a:ext cx="1984226" cy="1699595"/>
          </a:xfrm>
          <a:prstGeom prst="bentArrow">
            <a:avLst>
              <a:gd name="adj1" fmla="val 4702"/>
              <a:gd name="adj2" fmla="val 5710"/>
              <a:gd name="adj3" fmla="val 856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24" idx="2"/>
            <a:endCxn id="47" idx="0"/>
          </p:cNvCxnSpPr>
          <p:nvPr/>
        </p:nvCxnSpPr>
        <p:spPr>
          <a:xfrm>
            <a:off x="2476801" y="3313333"/>
            <a:ext cx="281926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25568" y="3669421"/>
            <a:ext cx="1066318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HAL_ERROR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7779" y="3657512"/>
            <a:ext cx="766557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HAL_OK</a:t>
            </a:r>
          </a:p>
        </p:txBody>
      </p:sp>
      <p:cxnSp>
        <p:nvCxnSpPr>
          <p:cNvPr id="49" name="Straight Arrow Connector 48"/>
          <p:cNvCxnSpPr>
            <a:endCxn id="48" idx="0"/>
          </p:cNvCxnSpPr>
          <p:nvPr/>
        </p:nvCxnSpPr>
        <p:spPr>
          <a:xfrm flipH="1">
            <a:off x="1461058" y="3313333"/>
            <a:ext cx="616642" cy="3441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57779" y="3693158"/>
            <a:ext cx="949299" cy="26161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HAL_BUSY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86045" y="3313333"/>
            <a:ext cx="851237" cy="35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047400" y="3546878"/>
            <a:ext cx="2096601" cy="4572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TIM1_UP_TIM10_IRQHandler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39273274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001095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TIM start use function</a:t>
            </a:r>
          </a:p>
          <a:p>
            <a:pPr lvl="1"/>
            <a:r>
              <a:rPr lang="en-GB" dirty="0" err="1"/>
              <a:t>HAL_TIM_Base_Start_IT</a:t>
            </a:r>
            <a:r>
              <a:rPr lang="en-GB" dirty="0"/>
              <a:t>(</a:t>
            </a:r>
            <a:r>
              <a:rPr lang="en-GB" dirty="0" err="1"/>
              <a:t>TIM_HandleTypeDef</a:t>
            </a:r>
            <a:r>
              <a:rPr lang="en-GB" dirty="0"/>
              <a:t> *</a:t>
            </a:r>
            <a:r>
              <a:rPr lang="en-GB" dirty="0" err="1"/>
              <a:t>htim</a:t>
            </a:r>
            <a:r>
              <a:rPr lang="en-GB" dirty="0" smtClean="0"/>
              <a:t>)</a:t>
            </a:r>
            <a:endParaRPr lang="en-US" dirty="0"/>
          </a:p>
          <a:p>
            <a:r>
              <a:rPr lang="en-US" dirty="0" smtClean="0"/>
              <a:t>TIM callback </a:t>
            </a:r>
          </a:p>
          <a:p>
            <a:pPr lvl="1"/>
            <a:r>
              <a:rPr lang="en-GB" dirty="0"/>
              <a:t>void TIM1_UP_TIM10_IRQHandler(void</a:t>
            </a:r>
            <a:r>
              <a:rPr lang="en-GB" dirty="0" smtClean="0"/>
              <a:t>)</a:t>
            </a:r>
          </a:p>
          <a:p>
            <a:r>
              <a:rPr lang="en-US" dirty="0" smtClean="0"/>
              <a:t>GPIO LED toggle </a:t>
            </a:r>
          </a:p>
          <a:p>
            <a:pPr lvl="1"/>
            <a:r>
              <a:rPr lang="en-US" dirty="0" err="1"/>
              <a:t>HAL_GPIO_TogglePin</a:t>
            </a:r>
            <a:r>
              <a:rPr lang="en-US" dirty="0"/>
              <a:t>(</a:t>
            </a:r>
            <a:r>
              <a:rPr lang="en-US" dirty="0" err="1"/>
              <a:t>GPIO_TypeDef</a:t>
            </a:r>
            <a:r>
              <a:rPr lang="en-US" dirty="0"/>
              <a:t>* </a:t>
            </a:r>
            <a:r>
              <a:rPr lang="en-US" dirty="0" err="1"/>
              <a:t>GPIOx</a:t>
            </a:r>
            <a:r>
              <a:rPr lang="en-US" dirty="0"/>
              <a:t>, uint16_t </a:t>
            </a:r>
            <a:r>
              <a:rPr lang="en-US" dirty="0" err="1"/>
              <a:t>GPIO_Pin</a:t>
            </a:r>
            <a:r>
              <a:rPr lang="en-US" dirty="0"/>
              <a:t>)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39886717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interrupt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447098"/>
          </a:xfrm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TIM start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Callback handling</a:t>
            </a:r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83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54503" y="1877343"/>
            <a:ext cx="4572000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HAL_TIM_Base_Start_IT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(&amp;htim1);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54503" y="3496940"/>
            <a:ext cx="7717897" cy="175432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4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HAL_TIM_PeriodElapsedCallback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TIM_HandleTypeDef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*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htim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HAL_GPIO_TogglePin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(GPIOG,GPIO_PIN_14);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4 */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3.2.1</a:t>
            </a:r>
          </a:p>
        </p:txBody>
      </p:sp>
    </p:spTree>
    <p:extLst>
      <p:ext uri="{BB962C8B-B14F-4D97-AF65-F5344CB8AC3E}">
        <p14:creationId xmlns:p14="http://schemas.microsoft.com/office/powerpoint/2010/main" val="32660889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3.2.2 </a:t>
            </a:r>
            <a:r>
              <a:rPr lang="en-US" dirty="0" smtClean="0"/>
              <a:t>TIM with PWM output lab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22F87-24B0-41D2-B4A9-5E30A9FEDC5E}" type="datetime1">
              <a:rPr lang="fr-FR" smtClean="0"/>
              <a:t>27/10/2015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925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</a:t>
            </a:r>
            <a:r>
              <a:rPr lang="en-US" dirty="0" smtClean="0"/>
              <a:t>TIM </a:t>
            </a:r>
            <a:r>
              <a:rPr lang="en-US" dirty="0" smtClean="0">
                <a:solidFill>
                  <a:schemeClr val="accent2"/>
                </a:solidFill>
              </a:rPr>
              <a:t>with PWM output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108543"/>
          </a:xfrm>
        </p:spPr>
        <p:txBody>
          <a:bodyPr/>
          <a:lstStyle/>
          <a:p>
            <a:r>
              <a:rPr lang="en-GB" sz="2400" dirty="0" smtClean="0"/>
              <a:t>Objective</a:t>
            </a:r>
          </a:p>
          <a:p>
            <a:pPr lvl="1"/>
            <a:r>
              <a:rPr lang="en-GB" sz="1800" dirty="0" smtClean="0"/>
              <a:t>Learn how to </a:t>
            </a:r>
            <a:r>
              <a:rPr lang="en-US" sz="1800" dirty="0" smtClean="0"/>
              <a:t>setup TIM with PWM out in CubeMX</a:t>
            </a:r>
            <a:endParaRPr lang="en-GB" sz="1800" dirty="0" smtClean="0"/>
          </a:p>
          <a:p>
            <a:pPr lvl="1"/>
            <a:r>
              <a:rPr lang="en-US" sz="1800" dirty="0" smtClean="0"/>
              <a:t>How to Generate Code in CubeMX and use HAL functions</a:t>
            </a:r>
          </a:p>
          <a:p>
            <a:pPr lvl="1"/>
            <a:r>
              <a:rPr lang="en-US" sz="1800" dirty="0" smtClean="0"/>
              <a:t>Indicate TIM PWM on LED</a:t>
            </a:r>
            <a:endParaRPr lang="en-GB" sz="1800" dirty="0"/>
          </a:p>
          <a:p>
            <a:r>
              <a:rPr lang="en-GB" sz="2400" dirty="0" smtClean="0"/>
              <a:t>Goal</a:t>
            </a:r>
          </a:p>
          <a:p>
            <a:pPr lvl="1"/>
            <a:r>
              <a:rPr lang="en-US" sz="1800" dirty="0" smtClean="0"/>
              <a:t>Configure TIM in CubeMX and Generate Code</a:t>
            </a:r>
            <a:endParaRPr lang="pl-PL" sz="1800" dirty="0" smtClean="0"/>
          </a:p>
          <a:p>
            <a:pPr lvl="1"/>
            <a:r>
              <a:rPr lang="en-US" sz="1800" dirty="0" smtClean="0"/>
              <a:t>Learn how start timer and set PWM out</a:t>
            </a:r>
            <a:endParaRPr lang="en-GB" sz="1800" dirty="0" smtClean="0"/>
          </a:p>
          <a:p>
            <a:pPr lvl="1"/>
            <a:r>
              <a:rPr lang="en-US" sz="1800" dirty="0" smtClean="0"/>
              <a:t>Verify the correct functionality with 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85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3.2.2</a:t>
            </a:r>
          </a:p>
        </p:txBody>
      </p:sp>
    </p:spTree>
    <p:extLst>
      <p:ext uri="{BB962C8B-B14F-4D97-AF65-F5344CB8AC3E}">
        <p14:creationId xmlns:p14="http://schemas.microsoft.com/office/powerpoint/2010/main" val="29228219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99" y="2319635"/>
            <a:ext cx="4873035" cy="420570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PWM output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249299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dirty="0" smtClean="0"/>
              <a:t>Create project in CubeMX</a:t>
            </a:r>
          </a:p>
          <a:p>
            <a:pPr lvl="1"/>
            <a:r>
              <a:rPr lang="en-GB" sz="1400" dirty="0"/>
              <a:t>Menu &gt; File &gt; New Project</a:t>
            </a:r>
          </a:p>
          <a:p>
            <a:pPr lvl="1"/>
            <a:r>
              <a:rPr lang="en-GB" sz="1400" dirty="0"/>
              <a:t>Select STM32F4 &gt; STM32F429/439 &gt; LQFP144 &gt; </a:t>
            </a:r>
            <a:r>
              <a:rPr lang="en-GB" sz="1400" dirty="0" smtClean="0"/>
              <a:t>STM32F439ZITx</a:t>
            </a:r>
            <a:endParaRPr lang="en-GB" sz="1800" dirty="0" smtClean="0"/>
          </a:p>
          <a:p>
            <a:r>
              <a:rPr lang="en-US" sz="1800" dirty="0" smtClean="0"/>
              <a:t>CubeMX TIM selection</a:t>
            </a:r>
          </a:p>
          <a:p>
            <a:pPr lvl="1"/>
            <a:r>
              <a:rPr lang="en-US" sz="1400" dirty="0" smtClean="0"/>
              <a:t>Select TIM clock source - Internal clock</a:t>
            </a:r>
          </a:p>
          <a:p>
            <a:pPr lvl="1"/>
            <a:r>
              <a:rPr lang="en-US" sz="1400" dirty="0" smtClean="0"/>
              <a:t>Set Channel1 to PWM generation</a:t>
            </a: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86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3.2.2</a:t>
            </a:r>
          </a:p>
        </p:txBody>
      </p:sp>
    </p:spTree>
    <p:extLst>
      <p:ext uri="{BB962C8B-B14F-4D97-AF65-F5344CB8AC3E}">
        <p14:creationId xmlns:p14="http://schemas.microsoft.com/office/powerpoint/2010/main" val="6559363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PWM output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87798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1800" dirty="0" smtClean="0"/>
              <a:t>CubeMX TIM configuration</a:t>
            </a:r>
          </a:p>
          <a:p>
            <a:pPr lvl="1"/>
            <a:r>
              <a:rPr lang="en-US" sz="1400" dirty="0" smtClean="0"/>
              <a:t>TAB&gt;Configuration</a:t>
            </a:r>
            <a:br>
              <a:rPr lang="en-US" sz="1400" dirty="0" smtClean="0"/>
            </a:br>
            <a:r>
              <a:rPr lang="en-US" sz="1400" dirty="0" smtClean="0"/>
              <a:t>&gt;Control&gt;TIM1</a:t>
            </a:r>
          </a:p>
          <a:p>
            <a:pPr lvl="1"/>
            <a:r>
              <a:rPr lang="en-US" sz="1400" dirty="0" smtClean="0"/>
              <a:t>TAB&gt;Parameter settings</a:t>
            </a:r>
          </a:p>
          <a:p>
            <a:pPr lvl="1"/>
            <a:r>
              <a:rPr lang="en-US" sz="1400" dirty="0"/>
              <a:t>Prescaler to 18000</a:t>
            </a:r>
          </a:p>
          <a:p>
            <a:pPr lvl="1"/>
            <a:r>
              <a:rPr lang="en-US" sz="1400" dirty="0"/>
              <a:t>Counter period to 10000</a:t>
            </a:r>
          </a:p>
          <a:p>
            <a:pPr lvl="1"/>
            <a:r>
              <a:rPr lang="en-US" sz="1400" dirty="0"/>
              <a:t>Together with 180MHz TIMER1 </a:t>
            </a:r>
            <a:br>
              <a:rPr lang="en-US" sz="1400" dirty="0"/>
            </a:br>
            <a:r>
              <a:rPr lang="en-US" sz="1400" dirty="0"/>
              <a:t>clock we get period </a:t>
            </a:r>
            <a:r>
              <a:rPr lang="en-US" sz="1400" dirty="0" smtClean="0"/>
              <a:t>1Hz</a:t>
            </a:r>
          </a:p>
          <a:p>
            <a:pPr lvl="1"/>
            <a:r>
              <a:rPr lang="en-US" sz="1400" dirty="0" smtClean="0"/>
              <a:t>PWM pulse to 5000 this give</a:t>
            </a:r>
            <a:br>
              <a:rPr lang="en-US" sz="1400" dirty="0" smtClean="0"/>
            </a:br>
            <a:r>
              <a:rPr lang="en-US" sz="1400" dirty="0" smtClean="0"/>
              <a:t> us 1Hz blinking frequency</a:t>
            </a:r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226973"/>
            <a:ext cx="5477575" cy="561256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3.2.2</a:t>
            </a:r>
          </a:p>
        </p:txBody>
      </p:sp>
    </p:spTree>
    <p:extLst>
      <p:ext uri="{BB962C8B-B14F-4D97-AF65-F5344CB8AC3E}">
        <p14:creationId xmlns:p14="http://schemas.microsoft.com/office/powerpoint/2010/main" val="29506487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96" y="1589718"/>
            <a:ext cx="5114418" cy="511441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PWM output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3077766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1800" dirty="0" smtClean="0"/>
              <a:t>Now we set the project details for generation</a:t>
            </a:r>
          </a:p>
          <a:p>
            <a:pPr lvl="1"/>
            <a:r>
              <a:rPr lang="en-GB" sz="1400" dirty="0" smtClean="0"/>
              <a:t>Menu &gt; Project &gt; Project Settings</a:t>
            </a:r>
          </a:p>
          <a:p>
            <a:pPr lvl="1"/>
            <a:r>
              <a:rPr lang="en-GB" sz="1400" dirty="0" smtClean="0"/>
              <a:t>Set the project name</a:t>
            </a:r>
          </a:p>
          <a:p>
            <a:pPr lvl="1"/>
            <a:r>
              <a:rPr lang="en-GB" sz="1400" dirty="0" smtClean="0"/>
              <a:t>Project location</a:t>
            </a:r>
          </a:p>
          <a:p>
            <a:pPr lvl="1"/>
            <a:r>
              <a:rPr lang="en-GB" sz="1400" dirty="0" smtClean="0"/>
              <a:t>Type of </a:t>
            </a:r>
            <a:r>
              <a:rPr lang="en-GB" sz="1400" dirty="0" err="1" smtClean="0"/>
              <a:t>toolchain</a:t>
            </a:r>
            <a:endParaRPr lang="en-GB" sz="1400" dirty="0" smtClean="0"/>
          </a:p>
          <a:p>
            <a:r>
              <a:rPr lang="en-GB" sz="1800" dirty="0" smtClean="0"/>
              <a:t>Now we can Generate Code</a:t>
            </a:r>
          </a:p>
          <a:p>
            <a:pPr lvl="1"/>
            <a:r>
              <a:rPr lang="en-GB" sz="1400" dirty="0" smtClean="0"/>
              <a:t>Menu &gt; Project &gt; Generate Code</a:t>
            </a:r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88</a:t>
            </a:fld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3.2.2</a:t>
            </a:r>
          </a:p>
        </p:txBody>
      </p:sp>
    </p:spTree>
    <p:extLst>
      <p:ext uri="{BB962C8B-B14F-4D97-AF65-F5344CB8AC3E}">
        <p14:creationId xmlns:p14="http://schemas.microsoft.com/office/powerpoint/2010/main" val="39760843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PWM output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661720"/>
          </a:xfrm>
        </p:spPr>
        <p:txBody>
          <a:bodyPr/>
          <a:lstStyle/>
          <a:p>
            <a:r>
              <a:rPr lang="fr-FR" sz="1800" dirty="0"/>
              <a:t>Start </a:t>
            </a:r>
            <a:r>
              <a:rPr lang="en-US" sz="1800" dirty="0" smtClean="0"/>
              <a:t>process</a:t>
            </a:r>
            <a:r>
              <a:rPr lang="fr-FR" sz="1800" dirty="0" smtClean="0"/>
              <a:t> TIM </a:t>
            </a:r>
            <a:r>
              <a:rPr lang="fr-FR" sz="1800" dirty="0" err="1" smtClean="0"/>
              <a:t>with</a:t>
            </a:r>
            <a:r>
              <a:rPr lang="fr-FR" sz="1800" dirty="0" smtClean="0"/>
              <a:t> PWM(</a:t>
            </a:r>
            <a:r>
              <a:rPr lang="en-US" sz="1800" dirty="0" smtClean="0"/>
              <a:t>same</a:t>
            </a:r>
            <a:r>
              <a:rPr lang="fr-FR" sz="1800" dirty="0" smtClean="0"/>
              <a:t> for DMA, ADC)</a:t>
            </a:r>
            <a:endParaRPr lang="en-US" sz="1800" dirty="0" smtClean="0"/>
          </a:p>
          <a:p>
            <a:pPr lvl="1"/>
            <a:r>
              <a:rPr lang="en-US" sz="1400" dirty="0" smtClean="0"/>
              <a:t>Non </a:t>
            </a:r>
            <a:r>
              <a:rPr lang="en-US" sz="1400" dirty="0"/>
              <a:t>blocking start process 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89</a:t>
            </a:fld>
            <a:endParaRPr lang="fr-FR" dirty="0"/>
          </a:p>
        </p:txBody>
      </p:sp>
      <p:sp>
        <p:nvSpPr>
          <p:cNvPr id="7" name="Down Arrow 6"/>
          <p:cNvSpPr/>
          <p:nvPr/>
        </p:nvSpPr>
        <p:spPr>
          <a:xfrm>
            <a:off x="3865514" y="3345023"/>
            <a:ext cx="216024" cy="310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57174" y="2821802"/>
            <a:ext cx="142366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400" dirty="0" smtClean="0"/>
              <a:t>Peripheral Initializations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466411" y="3680537"/>
            <a:ext cx="301881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Start Process</a:t>
            </a:r>
          </a:p>
          <a:p>
            <a:pPr algn="ctr"/>
            <a:r>
              <a:rPr lang="en-GB" sz="1400" dirty="0" err="1"/>
              <a:t>HAL_TIM_PWM_Start</a:t>
            </a:r>
            <a:endParaRPr lang="en-US" sz="1400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3.2.2</a:t>
            </a:r>
          </a:p>
        </p:txBody>
      </p:sp>
    </p:spTree>
    <p:extLst>
      <p:ext uri="{BB962C8B-B14F-4D97-AF65-F5344CB8AC3E}">
        <p14:creationId xmlns:p14="http://schemas.microsoft.com/office/powerpoint/2010/main" val="20750432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Simple </a:t>
            </a:r>
            <a:r>
              <a:rPr lang="en-US" dirty="0" smtClean="0"/>
              <a:t>UART </a:t>
            </a:r>
            <a:r>
              <a:rPr lang="en-US" dirty="0">
                <a:solidFill>
                  <a:schemeClr val="accent2"/>
                </a:solidFill>
              </a:rPr>
              <a:t>communication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229600" cy="1477328"/>
          </a:xfrm>
        </p:spPr>
        <p:txBody>
          <a:bodyPr/>
          <a:lstStyle/>
          <a:p>
            <a:r>
              <a:rPr lang="en-US" sz="1800" dirty="0" smtClean="0"/>
              <a:t>Hardware preparation</a:t>
            </a:r>
          </a:p>
          <a:p>
            <a:pPr lvl="1"/>
            <a:r>
              <a:rPr lang="en-US" sz="1400" dirty="0" smtClean="0"/>
              <a:t>We connect selected pins together by jumper, this help us to create loopback on UART</a:t>
            </a:r>
            <a:endParaRPr lang="en-GB" sz="1400" dirty="0" smtClean="0"/>
          </a:p>
          <a:p>
            <a:pPr marL="355600" lvl="1" indent="0">
              <a:buNone/>
            </a:pPr>
            <a:endParaRPr lang="en-GB" sz="1400" dirty="0" smtClean="0"/>
          </a:p>
          <a:p>
            <a:pPr marL="0" indent="0">
              <a:buNone/>
            </a:pPr>
            <a:endParaRPr lang="en-GB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90" y="2287826"/>
            <a:ext cx="5650519" cy="436510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32856"/>
            <a:ext cx="2305256" cy="210546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81" y="2114184"/>
            <a:ext cx="2319582" cy="210546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Oval Callout 4"/>
          <p:cNvSpPr/>
          <p:nvPr/>
        </p:nvSpPr>
        <p:spPr>
          <a:xfrm>
            <a:off x="107503" y="4941167"/>
            <a:ext cx="1512169" cy="1080121"/>
          </a:xfrm>
          <a:prstGeom prst="wedgeEllipseCallout">
            <a:avLst>
              <a:gd name="adj1" fmla="val 80179"/>
              <a:gd name="adj2" fmla="val 557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Hardware connection RX &lt;-TX</a:t>
            </a:r>
          </a:p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TX&gt;RX</a:t>
            </a:r>
            <a:endParaRPr lang="en-GB" sz="1400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2.1.1</a:t>
            </a:r>
          </a:p>
        </p:txBody>
      </p:sp>
    </p:spTree>
    <p:extLst>
      <p:ext uri="{BB962C8B-B14F-4D97-AF65-F5344CB8AC3E}">
        <p14:creationId xmlns:p14="http://schemas.microsoft.com/office/powerpoint/2010/main" val="25571313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PWM output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3077766"/>
          </a:xfrm>
        </p:spPr>
        <p:txBody>
          <a:bodyPr/>
          <a:lstStyle/>
          <a:p>
            <a:r>
              <a:rPr lang="en-GB" dirty="0" smtClean="0"/>
              <a:t>Open the project in our IDE</a:t>
            </a:r>
          </a:p>
          <a:p>
            <a:pPr lvl="1"/>
            <a:r>
              <a:rPr lang="en-GB" dirty="0" smtClean="0"/>
              <a:t>The functions we want to put into </a:t>
            </a:r>
            <a:r>
              <a:rPr lang="en-GB" dirty="0" err="1" smtClean="0"/>
              <a:t>main.c</a:t>
            </a:r>
            <a:endParaRPr lang="en-GB" dirty="0" smtClean="0"/>
          </a:p>
          <a:p>
            <a:pPr lvl="1"/>
            <a:r>
              <a:rPr lang="en-GB" dirty="0"/>
              <a:t>Between </a:t>
            </a:r>
            <a:r>
              <a:rPr lang="en-GB" i="1" dirty="0"/>
              <a:t>/* USER CODE BEGIN </a:t>
            </a:r>
            <a:r>
              <a:rPr lang="en-GB" i="1" dirty="0" smtClean="0"/>
              <a:t>2 </a:t>
            </a:r>
            <a:r>
              <a:rPr lang="en-GB" i="1" dirty="0"/>
              <a:t>*/</a:t>
            </a:r>
            <a:r>
              <a:rPr lang="en-GB" dirty="0"/>
              <a:t> and </a:t>
            </a:r>
            <a:r>
              <a:rPr lang="en-GB" i="1" dirty="0"/>
              <a:t>/* USER CODE END </a:t>
            </a:r>
            <a:r>
              <a:rPr lang="en-GB" i="1" dirty="0" smtClean="0"/>
              <a:t>2 */ </a:t>
            </a:r>
            <a:r>
              <a:rPr lang="en-GB" dirty="0" smtClean="0"/>
              <a:t>tags</a:t>
            </a:r>
          </a:p>
          <a:p>
            <a:r>
              <a:rPr lang="en-GB" dirty="0" smtClean="0"/>
              <a:t>For TIM start use function</a:t>
            </a:r>
          </a:p>
          <a:p>
            <a:pPr lvl="1"/>
            <a:r>
              <a:rPr lang="en-GB" dirty="0" err="1"/>
              <a:t>HAL_TIM_PWM_Start</a:t>
            </a:r>
            <a:r>
              <a:rPr lang="en-GB" dirty="0"/>
              <a:t>(</a:t>
            </a:r>
            <a:r>
              <a:rPr lang="en-GB" dirty="0" err="1"/>
              <a:t>TIM_HandleTypeDef</a:t>
            </a:r>
            <a:r>
              <a:rPr lang="en-GB" dirty="0"/>
              <a:t> *</a:t>
            </a:r>
            <a:r>
              <a:rPr lang="en-GB" dirty="0" err="1"/>
              <a:t>htim</a:t>
            </a:r>
            <a:r>
              <a:rPr lang="en-GB" dirty="0"/>
              <a:t>, uint32_t Channel</a:t>
            </a:r>
            <a:r>
              <a:rPr lang="en-GB" dirty="0" smtClean="0"/>
              <a:t>)</a:t>
            </a:r>
          </a:p>
          <a:p>
            <a:r>
              <a:rPr lang="en-US" dirty="0" smtClean="0"/>
              <a:t>GPIO LED toggle </a:t>
            </a:r>
          </a:p>
          <a:p>
            <a:pPr lvl="1"/>
            <a:r>
              <a:rPr lang="en-US" dirty="0" smtClean="0"/>
              <a:t>We wire the Channel1 PE9 with LED PG14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3.2.2</a:t>
            </a:r>
          </a:p>
        </p:txBody>
      </p:sp>
    </p:spTree>
    <p:extLst>
      <p:ext uri="{BB962C8B-B14F-4D97-AF65-F5344CB8AC3E}">
        <p14:creationId xmlns:p14="http://schemas.microsoft.com/office/powerpoint/2010/main" val="10835106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58067"/>
            <a:ext cx="2734954" cy="24470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418384"/>
            <a:ext cx="2920635" cy="27428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</a:t>
            </a:r>
            <a:r>
              <a:rPr lang="en-US" dirty="0"/>
              <a:t> TIM </a:t>
            </a:r>
            <a:r>
              <a:rPr lang="en-US" dirty="0">
                <a:solidFill>
                  <a:schemeClr val="accent2"/>
                </a:solidFill>
              </a:rPr>
              <a:t>with PWM output</a:t>
            </a:r>
            <a:endParaRPr lang="en-US" dirty="0" smtClean="0"/>
          </a:p>
        </p:txBody>
      </p:sp>
      <p:sp>
        <p:nvSpPr>
          <p:cNvPr id="1788931" name="Content Placeholder 2"/>
          <p:cNvSpPr>
            <a:spLocks noGrp="1"/>
          </p:cNvSpPr>
          <p:nvPr>
            <p:ph idx="1"/>
          </p:nvPr>
        </p:nvSpPr>
        <p:spPr>
          <a:xfrm>
            <a:off x="463550" y="1196752"/>
            <a:ext cx="8680450" cy="44165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dirty="0" smtClean="0"/>
              <a:t>Solution</a:t>
            </a:r>
          </a:p>
          <a:p>
            <a:pPr lvl="1"/>
            <a:r>
              <a:rPr lang="en-US" dirty="0" smtClean="0"/>
              <a:t>TIM PWM start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TIM1 Channel 1 and LED connection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55600" lvl="1" indent="0">
              <a:buNone/>
            </a:pPr>
            <a:endParaRPr lang="en-US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99FCA-C490-4C43-AA02-A6096FBC69E9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57200" y="1877343"/>
            <a:ext cx="5454352" cy="923330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BEGIN 2 */</a:t>
            </a:r>
            <a:endParaRPr lang="en-GB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prstClr val="black"/>
                </a:solidFill>
                <a:latin typeface="Consolas" panose="020B0609020204030204" pitchFamily="49" charset="0"/>
              </a:rPr>
              <a:t>HAL_TIM_PWM_Start</a:t>
            </a:r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(&amp;htim1,TIM_CHANNEL_1);</a:t>
            </a:r>
          </a:p>
          <a:p>
            <a:r>
              <a:rPr lang="en-GB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/* USER CODE END 2 */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192458"/>
            <a:ext cx="2136547" cy="35010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179512" y="116632"/>
            <a:ext cx="17281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4400" b="1" dirty="0" smtClean="0">
                <a:solidFill>
                  <a:schemeClr val="accent2"/>
                </a:solidFill>
              </a:rPr>
              <a:t>3.2.2</a:t>
            </a:r>
          </a:p>
        </p:txBody>
      </p:sp>
    </p:spTree>
    <p:extLst>
      <p:ext uri="{BB962C8B-B14F-4D97-AF65-F5344CB8AC3E}">
        <p14:creationId xmlns:p14="http://schemas.microsoft.com/office/powerpoint/2010/main" val="34229992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266" y="4821769"/>
            <a:ext cx="7970837" cy="1361017"/>
          </a:xfrm>
        </p:spPr>
        <p:txBody>
          <a:bodyPr/>
          <a:lstStyle/>
          <a:p>
            <a:pPr algn="ctr"/>
            <a:r>
              <a:rPr lang="fr-FR" sz="48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www.st.com/stm32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D5C91C-3357-4904-880C-0A33176DCADF}" type="datetime1">
              <a:rPr lang="fr-FR" smtClean="0"/>
              <a:t>27/10/2015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STM32F42xx Technical Training              </a:t>
            </a:r>
            <a:endParaRPr lang="en-US"/>
          </a:p>
        </p:txBody>
      </p:sp>
      <p:pic>
        <p:nvPicPr>
          <p:cNvPr id="6" name="Picture 2" descr="C:\Users\ldesseig\Documents\My ST Documents\MCD\Projects\STM32Cube V1\Branding Visuals\STM32_Cube_128x128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72816"/>
            <a:ext cx="1119600" cy="1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55083"/>
      </p:ext>
    </p:extLst>
  </p:cSld>
  <p:clrMapOvr>
    <a:masterClrMapping/>
  </p:clrMapOvr>
  <p:transition spd="slow" advClick="0" advTm="18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PVER" val="ᙆᙁᙃ"/>
  <p:tag name="RANDOM" val="19"/>
  <p:tag name="CLINAME" val="ᙦᙧᘳᙖᚂᚁᙹᙼᙷᙸᚁᚇᙼᙴᙿ!ᙨᚁᙖᙿᙴᚆᚆᙼᙹᙼᙸᙷ"/>
  <p:tag name="DATETIME" val="ᙅᙂᙉᙂᙅᙃᙄᙆᘳᘳᙄᙄᙍᙄᙋᙔᙠᘳᘻᙚᙠᙧᘾᙄᙍᙃᘼ!ᙄᙃᙂᙌᙂᙅᙃᙄᙆᘳᘳᙄᙄᙍᙆᙆᙔᙠᘳᘻᙚᙠᙧᘾᙅᙍᙃᘼ"/>
  <p:tag name="DONEBY" val="ᙦᙧᙯᙾᙴᚂᚈᚇᙻᙸᚅᘳᙵᙸᙿᙻᙴᙷᙽ!ᙦᙧᙯᙼᚉᚂᘳᙶᙼᚆᙴᚅ"/>
  <p:tag name="IPADDRESS" val="ᙧᙨᙡᙄᙃᙄᙊᙌ!ᙣᙥᙚᙃᙃᙃᙆᙇᙊ"/>
  <p:tag name="CHECKSUM" val="ᙈᙅᙄᙇ!ᙇᙆᙈᙇ"/>
</p:tagLst>
</file>

<file path=ppt/theme/theme1.xml><?xml version="1.0" encoding="utf-8"?>
<a:theme xmlns:a="http://schemas.openxmlformats.org/drawingml/2006/main" name="blank">
  <a:themeElements>
    <a:clrScheme name="Microelectronic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152"/>
      </a:accent4>
      <a:accent5>
        <a:srgbClr val="BBCC00"/>
      </a:accent5>
      <a:accent6>
        <a:srgbClr val="13235B"/>
      </a:accent6>
      <a:hlink>
        <a:srgbClr val="580D58"/>
      </a:hlink>
      <a:folHlink>
        <a:srgbClr val="003D14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5E382B78C3D04E9E350082AB797952" ma:contentTypeVersion="0" ma:contentTypeDescription="Create a new document." ma:contentTypeScope="" ma:versionID="0824703e605e6194fadf9065203afc3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BBCA10-4232-468E-B261-EF6E0755B1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994842F-76AF-40F3-A211-8AFD00012061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3986DF-D3E4-4E58-9CFF-D2D00576A0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69016</TotalTime>
  <Words>3197</Words>
  <Application>Microsoft Office PowerPoint</Application>
  <PresentationFormat>On-screen Show (4:3)</PresentationFormat>
  <Paragraphs>957</Paragraphs>
  <Slides>92</Slides>
  <Notes>82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Consolas</vt:lpstr>
      <vt:lpstr>blank</vt:lpstr>
      <vt:lpstr>STM32 Dist.</vt:lpstr>
      <vt:lpstr>Basic communication peripherals</vt:lpstr>
      <vt:lpstr>Timing peripherals</vt:lpstr>
      <vt:lpstr>2.1.1 UART Poll lab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Simple UART communication</vt:lpstr>
      <vt:lpstr>2.1.2 UART Interrupt lab 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Use UART with interrupt</vt:lpstr>
      <vt:lpstr>2.1.3 UART DMA lab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Use UART with DMA transfer</vt:lpstr>
      <vt:lpstr>2.2.1 SPI Poll lab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Simple SPI communication</vt:lpstr>
      <vt:lpstr>2.2.2 SPI Interrupt lab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Use SPI with interrupt</vt:lpstr>
      <vt:lpstr>3.2.1 TIM with interrupt lab</vt:lpstr>
      <vt:lpstr>Use TIM with interrupt</vt:lpstr>
      <vt:lpstr>Use TIM with interrupt</vt:lpstr>
      <vt:lpstr>Use TIM with interrupt</vt:lpstr>
      <vt:lpstr>Use TIM with interrupt</vt:lpstr>
      <vt:lpstr>Use TIM with interrupt</vt:lpstr>
      <vt:lpstr>Use TIM with interrupt</vt:lpstr>
      <vt:lpstr>Use TIM with interrupt</vt:lpstr>
      <vt:lpstr>Use TIM with interrupt</vt:lpstr>
      <vt:lpstr>Use TIM with interrupt</vt:lpstr>
      <vt:lpstr>3.2.2 TIM with PWM output lab</vt:lpstr>
      <vt:lpstr>Use TIM with PWM output</vt:lpstr>
      <vt:lpstr>Use TIM with PWM output</vt:lpstr>
      <vt:lpstr>Use TIM with PWM output</vt:lpstr>
      <vt:lpstr>Use TIM with PWM output</vt:lpstr>
      <vt:lpstr>Use TIM with PWM output</vt:lpstr>
      <vt:lpstr>Use TIM with PWM output</vt:lpstr>
      <vt:lpstr>Use TIM with PWM output</vt:lpstr>
      <vt:lpstr>www.st.com/stm32</vt:lpstr>
    </vt:vector>
  </TitlesOfParts>
  <Company>ST Microelectronics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bruno.montanari@st.com</dc:creator>
  <cp:lastModifiedBy>Bruno Fontes MONTANARI</cp:lastModifiedBy>
  <cp:revision>1237</cp:revision>
  <cp:lastPrinted>2015-08-10T13:22:10Z</cp:lastPrinted>
  <dcterms:created xsi:type="dcterms:W3CDTF">2013-02-06T10:17:44Z</dcterms:created>
  <dcterms:modified xsi:type="dcterms:W3CDTF">2015-10-27T12:08:23Z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0x0101002A5E382B78C3D04E9E350082AB797952</vt:lpwstr>
  </property>
  <property fmtid="{D5CDD505-2E9C-101B-9397-08002B2CF9AE}" pid="3" name="TaxKeyword">
    <vt:lpwstr/>
  </property>
  <property fmtid="{D5CDD505-2E9C-101B-9397-08002B2CF9AE}" pid="4" name="TaxCatchAll">
    <vt:lpwstr/>
  </property>
  <property fmtid="{D5CDD505-2E9C-101B-9397-08002B2CF9AE}" pid="5" name="TaxKeywordTaxHTField">
    <vt:lpwstr/>
  </property>
  <property fmtid="{D5CDD505-2E9C-101B-9397-08002B2CF9AE}" pid="6" name="PublishingExpirationDate">
    <vt:lpwstr/>
  </property>
  <property fmtid="{D5CDD505-2E9C-101B-9397-08002B2CF9AE}" pid="7" name="PublishingStartDate">
    <vt:lpwstr/>
  </property>
</Properties>
</file>